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8" r:id="rId18"/>
    <p:sldId id="279" r:id="rId19"/>
    <p:sldId id="270" r:id="rId20"/>
    <p:sldId id="271" r:id="rId21"/>
    <p:sldId id="272" r:id="rId22"/>
    <p:sldId id="273" r:id="rId23"/>
    <p:sldId id="277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BC0C9-E4D0-4459-9C6E-E048B38EE051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9BA45-DA20-4024-8FCB-0BE0F5D88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5uPQomY0x8" TargetMode="External"/><Relationship Id="rId2" Type="http://schemas.openxmlformats.org/officeDocument/2006/relationships/hyperlink" Target="https://www.youtube.com/watch?v=pJTfh4tL2dw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idar1990@bk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lmiranik1971@mail.ru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300" y="404665"/>
            <a:ext cx="7474148" cy="4485500"/>
          </a:xfrm>
        </p:spPr>
        <p:txBody>
          <a:bodyPr>
            <a:normAutofit/>
          </a:bodyPr>
          <a:lstStyle/>
          <a:p>
            <a:r>
              <a:rPr lang="ru-RU" dirty="0"/>
              <a:t>Остановка катящегося мяча внутренней стороной стопы. Самонаблюдение и самоконтроль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Игра </a:t>
            </a:r>
            <a:r>
              <a:rPr lang="ru-RU" dirty="0"/>
              <a:t>в мини-футбол.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97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2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5043494" cy="621510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Наиболее удобная форма  самоконтроля –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ДНЕВНИК самоконтроля. </a:t>
            </a:r>
            <a:b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Содержание и построение дневника может быть различным, он включает в себя как субъективные, так и объективные показатели самоконтроля.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Documents and Settings\Admin\Рабочий стол\0262745.jpg"/>
          <p:cNvPicPr/>
          <p:nvPr/>
        </p:nvPicPr>
        <p:blipFill>
          <a:blip r:embed="rId3" cstate="print"/>
          <a:srcRect l="26000" r="25333"/>
          <a:stretch>
            <a:fillRect/>
          </a:stretch>
        </p:blipFill>
        <p:spPr bwMode="auto">
          <a:xfrm>
            <a:off x="6000760" y="1000108"/>
            <a:ext cx="271464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 rot="10800000">
            <a:off x="285720" y="285728"/>
            <a:ext cx="8501122" cy="6286544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Дневник  самоконтроля служит для: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072362" cy="491174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Учета самостоятельных занятий физкультурой и спортом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Регистрации антропометрических изменений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Учёта показателей, функциональных проб и контрольных испытаний физической подготовленности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None/>
              <a:defRPr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Контроля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выполнения недельного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двигательного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режима.</a:t>
            </a:r>
          </a:p>
          <a:p>
            <a:endParaRPr lang="ru-RU" b="1" dirty="0" smtClean="0">
              <a:latin typeface="Arial Narrow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Дневник самоконтроля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может состоять из нескольких частей. Первая часть 2—3 странички. Здесь, например, один раз в полгода записывай свой рост, массу тела (вес) и окружность грудной клетки. По записям ты вместе с родителями будешь следить за ростом и развитием твоего организма.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3214686"/>
          <a:ext cx="8215370" cy="3214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6086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Год, месяц, число.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Длина тела (см)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Вес тела (кг)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Окружность грудной клетки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384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28604"/>
            <a:ext cx="5400684" cy="5857916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Рост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можно измерить так. Вместе с родителями с помощью сантиметра нанеси, на дверной косяк разметку по 1 см от 100 до 150 см снизу вверх. Простейший ростомер готов! Теперь прими правильную позу, как показано на рисунке, чтобы затылок, лопатки, ягодицы и пятки касались стены.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rcRect r="73290" b="1302"/>
          <a:stretch>
            <a:fillRect/>
          </a:stretch>
        </p:blipFill>
        <p:spPr bwMode="auto">
          <a:xfrm>
            <a:off x="6215074" y="428604"/>
            <a:ext cx="2571768" cy="5715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00043"/>
            <a:ext cx="8186766" cy="2714644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Массу тела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легко контролировать с помощью напольных весов. Взвешиваться надо утром перед завтраком.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Света\Desktop\9e02f79f72eca3ca589ae757d97a7173_X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643314"/>
            <a:ext cx="5286412" cy="27832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00042"/>
            <a:ext cx="4114800" cy="5626121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Как измерять 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объём грудной клетки,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показано 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 рисунке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rcRect l="25081"/>
          <a:stretch>
            <a:fillRect/>
          </a:stretch>
        </p:blipFill>
        <p:spPr bwMode="auto">
          <a:xfrm>
            <a:off x="4366896" y="500042"/>
            <a:ext cx="4419945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2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6297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Вторая часть - данные о своём </a:t>
            </a:r>
            <a:r>
              <a:rPr lang="ru-RU" sz="32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самочувствии и пульсе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дни тренировок или самостоятельных занятий физическими упражнениями.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2214554"/>
          <a:ext cx="8072494" cy="4473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5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0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5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62753">
                <a:tc rowSpan="2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Месяцы                      Февраль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75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7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Самочувствие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7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Желание заниматься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7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Нагрузка и ее переносимость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7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Нарушение режима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7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Болевые ощущения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1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Пульс уд/мин.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ПУЛЬС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i="1" dirty="0" smtClean="0">
                <a:latin typeface="Arial Narrow" pitchFamily="34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достоверный  показатель  тренированности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Частоту пульса в покое принимают за 100%, разницу в частоте </a:t>
            </a:r>
            <a:r>
              <a:rPr lang="ru-RU" sz="27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7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нагрузки - за 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Н-р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/>
              <a:t>  </a:t>
            </a:r>
            <a:r>
              <a:rPr lang="ru-RU" sz="2800" b="1" dirty="0" smtClean="0"/>
              <a:t>пульс до начала нагрузки был равен 12 ударам за 10 секунд, а после - 20 ударов. После вычислений выясняем, что пульс участился на 67%.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071678"/>
            <a:ext cx="821537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Оценку реакции пульса на физическую нагрузку можно провести методом сопоставления данных частоты сердечных сокращений в покое (до нагрузки) и после нагрузки, т.е. определить процент учащения пульса.</a:t>
            </a:r>
          </a:p>
          <a:p>
            <a:pPr eaLnBrk="0" hangingPunct="0">
              <a:spcBef>
                <a:spcPct val="50000"/>
              </a:spcBef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	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	Практическая работа: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измерить пульс в покое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измерить пульс после 10 приседаний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измерить пульс после прыжков на скакалке 1 минута.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измерить пульс через 5 минутного отдыха.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Измерить длину тела с помощью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ростометра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 Определить массу тела с помощью напольных весов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Результаты фиксируются в тетради.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6297634"/>
          </a:xfrm>
        </p:spPr>
        <p:txBody>
          <a:bodyPr>
            <a:norm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каждой клетке ставьте значки, которые соответствуют вашим показателям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26262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6" y="1397000"/>
          <a:ext cx="8286812" cy="2246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1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1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36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Самочувствие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Желание заниматься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59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Хорошее</a:t>
                      </a:r>
                    </a:p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Удовлетворительное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Плохое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Есть </a:t>
                      </a:r>
                    </a:p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Безразлично </a:t>
                      </a:r>
                    </a:p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Нету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928802"/>
            <a:ext cx="71438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1928802"/>
            <a:ext cx="71438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00034" y="4071941"/>
          <a:ext cx="8215370" cy="2504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7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7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89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Нагрузка и ее переносимость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Нарушение режима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890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«+» – выполнена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«-» – не выполнена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«о» – отличная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«у» – удовлетворительная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» - плохая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«+» – не было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«-» - было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89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Болевые ощущения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3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«+» – есть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«-» - нету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ru-RU" sz="2800" dirty="0"/>
              <a:t>Остановка катящегося мяча внутренней стороной </a:t>
            </a:r>
            <a:r>
              <a:rPr lang="ru-RU" sz="2800" dirty="0" smtClean="0"/>
              <a:t>стопы</a:t>
            </a:r>
            <a:br>
              <a:rPr lang="ru-RU" sz="2800" dirty="0" smtClean="0"/>
            </a:br>
            <a:r>
              <a:rPr lang="ru-RU" sz="2800" dirty="0" smtClean="0"/>
              <a:t>Перейдите по ссылке просмотрите </a:t>
            </a:r>
            <a:r>
              <a:rPr lang="ru-RU" sz="2800" dirty="0" err="1" smtClean="0"/>
              <a:t>видеоурок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36187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www.youtube.com/watch?v=pJTfh4tL2dw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ru-RU" dirty="0"/>
              <a:t>Игра в мини-футбол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/>
              <a:t>Перейдите по ссылке просмотрите </a:t>
            </a:r>
            <a:r>
              <a:rPr lang="ru-RU" dirty="0" err="1"/>
              <a:t>видеоурок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www.youtube.com/watch?v=75uPQomY0x8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169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629763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Третья часть - мои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спортивные достижения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А для того чтобы ты знал, улучшаются ли они, один раз в 2—3 месяца выполняй контрольные упражнения.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8" y="1857364"/>
          <a:ext cx="8215370" cy="3357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29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1444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отжимание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Прыжок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длину с места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Наклон вперед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Подбрасывание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теннисного мяча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2014-2015 </a:t>
                      </a:r>
                      <a:r>
                        <a:rPr lang="ru-RU" dirty="0" err="1" smtClean="0"/>
                        <a:t>уч.г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2015-2016 </a:t>
                      </a:r>
                      <a:r>
                        <a:rPr lang="ru-RU" dirty="0" err="1" smtClean="0"/>
                        <a:t>уч.г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Контрольные нормативы: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457200" y="1571611"/>
            <a:ext cx="4686304" cy="1785951"/>
            <a:chOff x="1368" y="763"/>
            <a:chExt cx="7301" cy="2765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68" y="763"/>
              <a:ext cx="7301" cy="2326"/>
            </a:xfrm>
            <a:prstGeom prst="rect">
              <a:avLst/>
            </a:prstGeom>
            <a:noFill/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980" y="3189"/>
              <a:ext cx="4918" cy="33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5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857628"/>
            <a:ext cx="462915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143380"/>
            <a:ext cx="19907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1428736"/>
            <a:ext cx="24288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79bd7d1e9f1b6f45e97b385cc7570d2d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741" r="18741"/>
          <a:stretch>
            <a:fillRect/>
          </a:stretch>
        </p:blipFill>
        <p:spPr>
          <a:xfrm>
            <a:off x="428596" y="285728"/>
            <a:ext cx="8215370" cy="444184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5143512"/>
            <a:ext cx="8501122" cy="14287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Регулярные занятия физической культурой не только улучшают здоровье и функциональное состояние, но и повышают работоспособность и эмоциональный тонус.</a:t>
            </a:r>
            <a:r>
              <a:rPr lang="ru-RU" sz="24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91322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5098578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dirty="0" smtClean="0">
                <a:latin typeface="Monotype Corsiva" pitchFamily="66" charset="0"/>
              </a:rPr>
              <a:t/>
            </a:r>
            <a:br>
              <a:rPr lang="ru-RU" sz="3200" dirty="0" smtClean="0">
                <a:latin typeface="Monotype Corsiva" pitchFamily="66" charset="0"/>
              </a:rPr>
            </a:br>
            <a:r>
              <a:rPr lang="ru-RU" sz="3200" dirty="0" smtClean="0">
                <a:latin typeface="Monotype Corsiva" pitchFamily="66" charset="0"/>
              </a:rPr>
              <a:t/>
            </a:r>
            <a:br>
              <a:rPr lang="ru-RU" sz="3200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Домашнее задание:</a:t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Ответить на вопросы, </a:t>
            </a:r>
            <a:r>
              <a:rPr lang="ru-RU" sz="4900" dirty="0" smtClean="0">
                <a:latin typeface="Monotype Corsiva" pitchFamily="66" charset="0"/>
              </a:rPr>
              <a:t>ответы прислать учителю</a:t>
            </a:r>
            <a:r>
              <a:rPr lang="ru-RU" sz="2200" dirty="0" smtClean="0">
                <a:latin typeface="Monotype Corsiva" pitchFamily="66" charset="0"/>
              </a:rPr>
              <a:t/>
            </a:r>
            <a:br>
              <a:rPr lang="ru-RU" sz="2200" dirty="0" smtClean="0">
                <a:latin typeface="Monotype Corsiva" pitchFamily="66" charset="0"/>
              </a:rPr>
            </a:br>
            <a:r>
              <a:rPr lang="ru-RU" sz="3600" dirty="0" smtClean="0">
                <a:latin typeface="Monotype Corsiva" pitchFamily="66" charset="0"/>
              </a:rPr>
              <a:t>1. Зачем нужен самоконтроль при занятиях физическими упражнениями?</a:t>
            </a:r>
            <a:br>
              <a:rPr lang="ru-RU" sz="3600" dirty="0" smtClean="0">
                <a:latin typeface="Monotype Corsiva" pitchFamily="66" charset="0"/>
              </a:rPr>
            </a:br>
            <a:r>
              <a:rPr lang="ru-RU" sz="3600" dirty="0" smtClean="0">
                <a:latin typeface="Monotype Corsiva" pitchFamily="66" charset="0"/>
              </a:rPr>
              <a:t>2. Что относится к субъективным и объективным показателям состояния здоровья?</a:t>
            </a:r>
            <a:br>
              <a:rPr lang="ru-RU" sz="3600" dirty="0" smtClean="0">
                <a:latin typeface="Monotype Corsiva" pitchFamily="66" charset="0"/>
              </a:rPr>
            </a:br>
            <a:r>
              <a:rPr lang="ru-RU" sz="3600" dirty="0" smtClean="0">
                <a:latin typeface="Monotype Corsiva" pitchFamily="66" charset="0"/>
              </a:rPr>
              <a:t>3. Каково время восстановления вашего пульса до нормы?</a:t>
            </a:r>
            <a:r>
              <a:rPr lang="ru-RU" sz="3200" dirty="0" smtClean="0">
                <a:latin typeface="Monotype Corsiva" pitchFamily="66" charset="0"/>
              </a:rPr>
              <a:t/>
            </a:r>
            <a:br>
              <a:rPr lang="ru-RU" sz="3200" dirty="0" smtClean="0">
                <a:latin typeface="Monotype Corsiva" pitchFamily="66" charset="0"/>
              </a:rPr>
            </a:br>
            <a:r>
              <a:rPr lang="ru-RU" sz="3200" dirty="0" smtClean="0">
                <a:latin typeface="Monotype Corsiva" pitchFamily="66" charset="0"/>
              </a:rPr>
              <a:t/>
            </a:r>
            <a:br>
              <a:rPr lang="ru-RU" sz="3200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515719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altLang="ru-RU" dirty="0"/>
              <a:t>Контакты: </a:t>
            </a:r>
            <a:r>
              <a:rPr lang="ru-RU" altLang="ru-RU" dirty="0" err="1"/>
              <a:t>Хакимуллин</a:t>
            </a:r>
            <a:r>
              <a:rPr lang="ru-RU" altLang="ru-RU" dirty="0"/>
              <a:t> Айдар </a:t>
            </a:r>
            <a:r>
              <a:rPr lang="ru-RU" altLang="ru-RU" dirty="0" err="1"/>
              <a:t>Маулитгараевич</a:t>
            </a:r>
            <a:endParaRPr lang="ru-RU" altLang="ru-RU" dirty="0"/>
          </a:p>
          <a:p>
            <a:pPr algn="r">
              <a:defRPr/>
            </a:pPr>
            <a:r>
              <a:rPr lang="ru-RU" altLang="ru-RU" dirty="0"/>
              <a:t> </a:t>
            </a:r>
            <a:r>
              <a:rPr lang="en-US" altLang="ru-RU" dirty="0"/>
              <a:t>Email – </a:t>
            </a:r>
            <a:r>
              <a:rPr lang="en-US" altLang="ru-RU" dirty="0">
                <a:hlinkClick r:id="rId3"/>
              </a:rPr>
              <a:t>aidar1990@bk.ru</a:t>
            </a:r>
            <a:r>
              <a:rPr lang="ru-RU" altLang="ru-RU" dirty="0"/>
              <a:t> </a:t>
            </a:r>
            <a:endParaRPr lang="en-US" altLang="ru-RU" dirty="0"/>
          </a:p>
          <a:p>
            <a:pPr algn="r">
              <a:defRPr/>
            </a:pPr>
            <a:r>
              <a:rPr lang="en-US" altLang="ru-RU" dirty="0"/>
              <a:t> WhatsApp – 89600317709</a:t>
            </a:r>
          </a:p>
          <a:p>
            <a:pPr algn="r">
              <a:defRPr/>
            </a:pPr>
            <a:r>
              <a:rPr lang="ru-RU" altLang="ru-RU" dirty="0" err="1"/>
              <a:t>Минимуллин</a:t>
            </a:r>
            <a:r>
              <a:rPr lang="ru-RU" altLang="ru-RU" dirty="0"/>
              <a:t> Эльмира Николаевна</a:t>
            </a:r>
          </a:p>
          <a:p>
            <a:pPr algn="r">
              <a:defRPr/>
            </a:pPr>
            <a:r>
              <a:rPr lang="ru-RU" altLang="ru-RU" dirty="0"/>
              <a:t> </a:t>
            </a:r>
            <a:r>
              <a:rPr lang="en-US" altLang="ru-RU" dirty="0"/>
              <a:t>Email – </a:t>
            </a:r>
            <a:r>
              <a:rPr lang="en-US" altLang="ru-RU" dirty="0">
                <a:hlinkClick r:id="rId4"/>
              </a:rPr>
              <a:t>elmiranik1971@mail.ru</a:t>
            </a:r>
            <a:endParaRPr lang="ru-RU" alt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5583254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Спасибо за внимание</a:t>
            </a:r>
            <a:endParaRPr lang="ru-RU" sz="66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928957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Тема: «Самоконтроль  и самооценка на уроке физкультуры. Дневник самонаблюдения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>Самоконтроль </a:t>
            </a:r>
            <a:r>
              <a:rPr lang="ru-RU" b="1" dirty="0" smtClean="0"/>
              <a:t>— </a:t>
            </a:r>
            <a:br>
              <a:rPr lang="ru-RU" b="1" dirty="0" smtClean="0"/>
            </a:br>
            <a:r>
              <a:rPr lang="ru-RU" b="1" dirty="0" smtClean="0"/>
              <a:t>это регулярное наблюдение за состоянием своего здоровья и физического развития и их изменений под влиянием занятий физкультурой и спортом. 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02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9629" y="0"/>
            <a:ext cx="916623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Monotype Corsiva" pitchFamily="66" charset="0"/>
              </a:rPr>
              <a:t/>
            </a:r>
            <a:br>
              <a:rPr lang="ru-RU" sz="4000" b="1" dirty="0" smtClean="0">
                <a:latin typeface="Monotype Corsiva" pitchFamily="66" charset="0"/>
              </a:rPr>
            </a:br>
            <a:r>
              <a:rPr lang="ru-RU" b="1" dirty="0" smtClean="0">
                <a:latin typeface="Monotype Corsiva" pitchFamily="66" charset="0"/>
              </a:rPr>
              <a:t>Самоконтроль</a:t>
            </a:r>
            <a:r>
              <a:rPr lang="ru-RU" dirty="0" smtClean="0">
                <a:latin typeface="Monotype Corsiva" pitchFamily="66" charset="0"/>
              </a:rPr>
              <a:t> 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sz="4000" dirty="0" smtClean="0">
                <a:latin typeface="Monotype Corsiva" pitchFamily="66" charset="0"/>
              </a:rPr>
              <a:t>человеку  позволяет:</a:t>
            </a:r>
            <a:br>
              <a:rPr lang="ru-RU" sz="4000" dirty="0" smtClean="0">
                <a:latin typeface="Monotype Corsiva" pitchFamily="66" charset="0"/>
              </a:rPr>
            </a:br>
            <a:r>
              <a:rPr lang="ru-RU" sz="4000" dirty="0" smtClean="0">
                <a:latin typeface="Monotype Corsiva" pitchFamily="66" charset="0"/>
              </a:rPr>
              <a:t/>
            </a:r>
            <a:br>
              <a:rPr lang="ru-RU" sz="4000" dirty="0" smtClean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/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 smtClean="0">
                <a:latin typeface="Monotype Corsiva" pitchFamily="66" charset="0"/>
              </a:rPr>
              <a:t/>
            </a:r>
            <a:br>
              <a:rPr lang="ru-RU" sz="4000" dirty="0" smtClean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/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 smtClean="0">
                <a:latin typeface="Monotype Corsiva" pitchFamily="66" charset="0"/>
              </a:rPr>
              <a:t/>
            </a:r>
            <a:br>
              <a:rPr lang="ru-RU" sz="4000" dirty="0" smtClean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/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 smtClean="0">
                <a:latin typeface="Monotype Corsiva" pitchFamily="66" charset="0"/>
              </a:rPr>
              <a:t/>
            </a:r>
            <a:br>
              <a:rPr lang="ru-RU" sz="4000" dirty="0" smtClean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/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 smtClean="0">
                <a:latin typeface="Monotype Corsiva" pitchFamily="66" charset="0"/>
              </a:rPr>
              <a:t/>
            </a:r>
            <a:br>
              <a:rPr lang="ru-RU" sz="4000" dirty="0" smtClean="0">
                <a:latin typeface="Monotype Corsiva" pitchFamily="66" charset="0"/>
              </a:rPr>
            </a:br>
            <a:endParaRPr lang="ru-RU" sz="4000" dirty="0">
              <a:latin typeface="Monotype Corsiva" pitchFamily="66" charset="0"/>
            </a:endParaRPr>
          </a:p>
        </p:txBody>
      </p:sp>
      <p:sp>
        <p:nvSpPr>
          <p:cNvPr id="11" name="Стрелка вниз 11"/>
          <p:cNvSpPr>
            <a:spLocks noChangeArrowheads="1"/>
          </p:cNvSpPr>
          <p:nvPr/>
        </p:nvSpPr>
        <p:spPr bwMode="auto">
          <a:xfrm rot="3222056">
            <a:off x="1549895" y="1132276"/>
            <a:ext cx="267809" cy="1293966"/>
          </a:xfrm>
          <a:prstGeom prst="downArrow">
            <a:avLst>
              <a:gd name="adj1" fmla="val 50000"/>
              <a:gd name="adj2" fmla="val 130338"/>
            </a:avLst>
          </a:prstGeom>
          <a:solidFill>
            <a:schemeClr val="accent1"/>
          </a:solidFill>
          <a:ln w="25400" algn="ctr">
            <a:solidFill>
              <a:srgbClr val="862A4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" y="2143117"/>
            <a:ext cx="27146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Соблюдать режим  закаливания </a:t>
            </a:r>
          </a:p>
        </p:txBody>
      </p:sp>
      <p:sp>
        <p:nvSpPr>
          <p:cNvPr id="15" name="Стрелка вниз 11"/>
          <p:cNvSpPr>
            <a:spLocks noChangeArrowheads="1"/>
          </p:cNvSpPr>
          <p:nvPr/>
        </p:nvSpPr>
        <p:spPr bwMode="auto">
          <a:xfrm rot="1402033" flipH="1">
            <a:off x="2836716" y="1747056"/>
            <a:ext cx="317357" cy="2482499"/>
          </a:xfrm>
          <a:prstGeom prst="downArrow">
            <a:avLst>
              <a:gd name="adj1" fmla="val 50000"/>
              <a:gd name="adj2" fmla="val 130338"/>
            </a:avLst>
          </a:prstGeom>
          <a:solidFill>
            <a:schemeClr val="accent1"/>
          </a:solidFill>
          <a:ln w="25400" algn="ctr">
            <a:solidFill>
              <a:srgbClr val="862A4A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4143381"/>
            <a:ext cx="32861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Соблюдать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 тренировок</a:t>
            </a:r>
          </a:p>
        </p:txBody>
      </p:sp>
      <p:sp>
        <p:nvSpPr>
          <p:cNvPr id="17" name="Стрелка вниз 11"/>
          <p:cNvSpPr>
            <a:spLocks noChangeArrowheads="1"/>
          </p:cNvSpPr>
          <p:nvPr/>
        </p:nvSpPr>
        <p:spPr bwMode="auto">
          <a:xfrm rot="20019228" flipH="1">
            <a:off x="7195611" y="1484513"/>
            <a:ext cx="305812" cy="1880877"/>
          </a:xfrm>
          <a:prstGeom prst="downArrow">
            <a:avLst>
              <a:gd name="adj1" fmla="val 50000"/>
              <a:gd name="adj2" fmla="val 178343"/>
            </a:avLst>
          </a:prstGeom>
          <a:solidFill>
            <a:schemeClr val="accent1"/>
          </a:solidFill>
          <a:ln w="25400" algn="ctr">
            <a:solidFill>
              <a:srgbClr val="862A4A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" name="Стрелка вниз 11"/>
          <p:cNvSpPr>
            <a:spLocks noChangeArrowheads="1"/>
          </p:cNvSpPr>
          <p:nvPr/>
        </p:nvSpPr>
        <p:spPr bwMode="auto">
          <a:xfrm>
            <a:off x="4786314" y="1714488"/>
            <a:ext cx="285752" cy="1073581"/>
          </a:xfrm>
          <a:prstGeom prst="downArrow">
            <a:avLst>
              <a:gd name="adj1" fmla="val 50000"/>
              <a:gd name="adj2" fmla="val 161247"/>
            </a:avLst>
          </a:prstGeom>
          <a:solidFill>
            <a:schemeClr val="accent1"/>
          </a:solidFill>
          <a:ln w="25400" algn="ctr">
            <a:solidFill>
              <a:srgbClr val="862A4A"/>
            </a:solidFill>
            <a:miter lim="800000"/>
            <a:headEnd/>
            <a:tailEnd/>
          </a:ln>
        </p:spPr>
        <p:txBody>
          <a:bodyPr vert="eaVert" anchor="ctr"/>
          <a:lstStyle/>
          <a:p>
            <a:pPr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71868" y="2714621"/>
            <a:ext cx="26432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Соблюдать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личной гигиены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072198" y="3357562"/>
            <a:ext cx="27860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Эффективность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занятий спортом (физкультурой)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487759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429132"/>
            <a:ext cx="8572560" cy="2428868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ты регулярно занимаешься физическими упражнениями (самостоятельно или в спортивной секции), то тебе очень важно научиться правильно оценивать своё самочувствие и контролировать, как твой организм справляется с физическими нагрузками. Это и есть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самоконтроль.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Выгнутая влево стрелка 6"/>
          <p:cNvSpPr/>
          <p:nvPr/>
        </p:nvSpPr>
        <p:spPr>
          <a:xfrm>
            <a:off x="428596" y="1285860"/>
            <a:ext cx="2571768" cy="1214446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6286512" y="1285860"/>
            <a:ext cx="2428892" cy="1143008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pPr lvl="4" algn="ctr" rtl="0">
              <a:spcBef>
                <a:spcPts val="2400"/>
              </a:spcBef>
            </a:pPr>
            <a:r>
              <a:rPr lang="ru-RU" sz="4900" b="1" dirty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4900" b="1" dirty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9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49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900" b="1" dirty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4900" b="1" dirty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9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49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9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49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900" b="1" dirty="0" smtClean="0">
                <a:solidFill>
                  <a:srgbClr val="7030A0"/>
                </a:solidFill>
                <a:latin typeface="Monotype Corsiva" pitchFamily="66" charset="0"/>
              </a:rPr>
              <a:t>Самоконтроль</a:t>
            </a:r>
            <a:br>
              <a:rPr lang="ru-RU" sz="49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chemeClr val="accent2"/>
                </a:solidFill>
                <a:latin typeface="Monotype Corsiva" pitchFamily="66" charset="0"/>
              </a:rPr>
              <a:t>включает в себя</a:t>
            </a:r>
            <a:r>
              <a:rPr lang="ru-RU" sz="3200" b="1" dirty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3200" b="1" dirty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2700" b="1" i="1" dirty="0" smtClean="0">
                <a:latin typeface="+mj-lt"/>
              </a:rPr>
              <a:t>простые</a:t>
            </a:r>
            <a:br>
              <a:rPr lang="ru-RU" sz="2700" b="1" i="1" dirty="0" smtClean="0">
                <a:latin typeface="+mj-lt"/>
              </a:rPr>
            </a:br>
            <a:r>
              <a:rPr lang="ru-RU" sz="2700" b="1" i="1" dirty="0" smtClean="0">
                <a:latin typeface="+mj-lt"/>
              </a:rPr>
              <a:t> общедоступные наблюдения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	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учет </a:t>
            </a: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субъективных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показателей (сон, аппетит, настроение, потливость, желание тренироваться и др.)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объективных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исследований (ЧСС, масса тела, ЧД, кистевая и становая динамометрия и др.).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2800" dirty="0" smtClean="0">
                <a:latin typeface="Monotype Corsiva" pitchFamily="66" charset="0"/>
              </a:rPr>
              <a:t/>
            </a:r>
            <a:br>
              <a:rPr lang="ru-RU" sz="2800" dirty="0" smtClean="0">
                <a:latin typeface="Monotype Corsiva" pitchFamily="66" charset="0"/>
              </a:rPr>
            </a:br>
            <a:r>
              <a:rPr lang="ru-RU" sz="2800" dirty="0" smtClean="0">
                <a:latin typeface="Monotype Corsiva" pitchFamily="66" charset="0"/>
              </a:rPr>
              <a:t/>
            </a:r>
            <a:br>
              <a:rPr lang="ru-RU" sz="2800" dirty="0" smtClean="0">
                <a:latin typeface="Monotype Corsiva" pitchFamily="66" charset="0"/>
              </a:rPr>
            </a:b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4329114" cy="6000792"/>
          </a:xfrm>
        </p:spPr>
        <p:txBody>
          <a:bodyPr>
            <a:normAutofit fontScale="925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Если после занятий самочувствие, настроение, аппетит и сон нормальные, значит, твой организм хорошо переносит нагрузки.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Если после тренировки ты ощущаешь небольшую усталость, значит, нагрузка была достаточной.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Если во время тренировки краснеет лицо, учащаются дыхание и сердцебиение, появляется испарина, это вполне нормально</a:t>
            </a:r>
            <a:r>
              <a:rPr lang="ru-RU" sz="1200" dirty="0" smtClean="0"/>
              <a:t>.</a:t>
            </a:r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rcRect l="48600"/>
          <a:stretch>
            <a:fillRect/>
          </a:stretch>
        </p:blipFill>
        <p:spPr bwMode="auto">
          <a:xfrm>
            <a:off x="4786314" y="428604"/>
            <a:ext cx="392909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4186238" cy="6143668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Однако, если во время занятия или после него лицо побледнело, выступил обильный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пот, появились головокружение, тошнота, значит, нагрузка для тебя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слишком велика.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Нередко после таких занятий ухудшается аппетит, появляется раздражительность, нарушается сон.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rcRect r="48269"/>
          <a:stretch>
            <a:fillRect/>
          </a:stretch>
        </p:blipFill>
        <p:spPr bwMode="auto">
          <a:xfrm>
            <a:off x="4919972" y="357166"/>
            <a:ext cx="3938308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553</Words>
  <Application>Microsoft Office PowerPoint</Application>
  <PresentationFormat>Экран (4:3)</PresentationFormat>
  <Paragraphs>104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Calibri</vt:lpstr>
      <vt:lpstr>Monotype Corsiva</vt:lpstr>
      <vt:lpstr>Times New Roman</vt:lpstr>
      <vt:lpstr>Тема Office</vt:lpstr>
      <vt:lpstr>Остановка катящегося мяча внутренней стороной стопы. Самонаблюдение и самоконтроль.  Игра в мини-футбол.</vt:lpstr>
      <vt:lpstr>Остановка катящегося мяча внутренней стороной стопы Перейдите по ссылке просмотрите видеоурок</vt:lpstr>
      <vt:lpstr>Тема: «Самоконтроль  и самооценка на уроке физкультуры. Дневник самонаблюдения</vt:lpstr>
      <vt:lpstr> Самоконтроль —  это регулярное наблюдение за состоянием своего здоровья и физического развития и их изменений под влиянием занятий физкультурой и спортом.  </vt:lpstr>
      <vt:lpstr> Самоконтроль  человеку  позволяет:          </vt:lpstr>
      <vt:lpstr>Если ты регулярно занимаешься физическими упражнениями (самостоятельно или в спортивной секции), то тебе очень важно научиться правильно оценивать своё самочувствие и контролировать, как твой организм справляется с физическими нагрузками. Это и есть самоконтроль.</vt:lpstr>
      <vt:lpstr>     Самоконтроль включает в себя  простые  общедоступные наблюдения   учет субъективных показателей (сон, аппетит, настроение, потливость, желание тренироваться и др.)   данные объективных исследований (ЧСС, масса тела, ЧД, кистевая и становая динамометрия и др.).          </vt:lpstr>
      <vt:lpstr>Презентация PowerPoint</vt:lpstr>
      <vt:lpstr>Презентация PowerPoint</vt:lpstr>
      <vt:lpstr>Презентация PowerPoint</vt:lpstr>
      <vt:lpstr>Дневник  самоконтроля служит для:</vt:lpstr>
      <vt:lpstr>Дневник самоконтроля может состоять из нескольких частей. Первая часть 2—3 странички. Здесь, например, один раз в полгода записывай свой рост, массу тела (вес) и окружность грудной клетки. По записям ты вместе с родителями будешь следить за ростом и развитием твоего организма.        </vt:lpstr>
      <vt:lpstr>Презентация PowerPoint</vt:lpstr>
      <vt:lpstr>Презентация PowerPoint</vt:lpstr>
      <vt:lpstr>Презентация PowerPoint</vt:lpstr>
      <vt:lpstr>Вторая часть - данные о своём самочувствии и пульсе в дни тренировок или самостоятельных занятий физическими упражнениями.         </vt:lpstr>
      <vt:lpstr>      ПУЛЬС -  достоверный  показатель  тренированности     Частоту пульса в покое принимают за 100%, разницу в частоте до и после нагрузки - за Х. Н-р:  пульс до начала нагрузки был равен 12 ударам за 10 секунд, а после - 20 ударов. После вычислений выясняем, что пульс участился на 67%.        </vt:lpstr>
      <vt:lpstr>                                     Практическая работа: 1. измерить пульс в покое  2. измерить пульс после 10 приседаний 3. измерить пульс после прыжков на скакалке 1 минута. 4. измерить пульс через 5 минутного отдыха. 5. Измерить длину тела с помощью ростометра. 6. Определить массу тела с помощью напольных весов Результаты фиксируются в тетради.         </vt:lpstr>
      <vt:lpstr>В каждой клетке ставьте значки, которые соответствуют вашим показателям              </vt:lpstr>
      <vt:lpstr>Третья часть - мои спортивные достижения. А для того чтобы ты знал, улучшаются ли они, один раз в 2—3 месяца выполняй контрольные упражнения.           </vt:lpstr>
      <vt:lpstr>Контрольные нормативы:</vt:lpstr>
      <vt:lpstr>Презентация PowerPoint</vt:lpstr>
      <vt:lpstr>  Домашнее задание: Ответить на вопросы, ответы прислать учителю 1. Зачем нужен самоконтроль при занятиях физическими упражнениями? 2. Что относится к субъективным и объективным показателям состояния здоровья? 3. Каково время восстановления вашего пульса до нормы?    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«Самоконтроль  и самооценка на уроке физкультуры. Дневник самонаблюдения</dc:title>
  <dc:creator>Анастасия</dc:creator>
  <cp:lastModifiedBy>АЙДАР</cp:lastModifiedBy>
  <cp:revision>12</cp:revision>
  <dcterms:created xsi:type="dcterms:W3CDTF">2016-12-22T14:52:18Z</dcterms:created>
  <dcterms:modified xsi:type="dcterms:W3CDTF">2020-05-06T09:53:41Z</dcterms:modified>
</cp:coreProperties>
</file>