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гифы\разные слайды\0_d4ecd_a609df91_ori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130425"/>
            <a:ext cx="6840760" cy="1470025"/>
          </a:xfrm>
          <a:prstGeom prst="flowChartAlternateProcess">
            <a:avLst/>
          </a:prstGeom>
          <a:ln w="28575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>
            <a:lvl1pPr>
              <a:defRPr sz="4800" b="1" i="1" cap="none" spc="0">
                <a:ln w="1905">
                  <a:solidFill>
                    <a:srgbClr val="663300"/>
                  </a:solidFill>
                </a:ln>
                <a:solidFill>
                  <a:srgbClr val="663300"/>
                </a:soli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гифы\разные слайды\0_d4ecd_a609df91_ori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1" cap="all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6633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гифы\разные слайды\0_d4ecd_a609df91_ori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535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>
              <a:defRPr b="1" i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гифы\разные слайды\0_d4ecd_a609df91_orig.png"/>
          <p:cNvPicPr>
            <a:picLocks noChangeAspect="1" noChangeArrowheads="1"/>
          </p:cNvPicPr>
          <p:nvPr userDrawn="1"/>
        </p:nvPicPr>
        <p:blipFill>
          <a:blip r:embed="rId2" cstate="print"/>
          <a:srcRect l="5716" t="8670" r="5692" b="8670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>
              <a:defRPr b="1" i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гифы\разные слайды\0_d4ecd_a609df91_ori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 userDrawn="1"/>
        </p:nvSpPr>
        <p:spPr>
          <a:xfrm>
            <a:off x="755576" y="836712"/>
            <a:ext cx="7632848" cy="5112568"/>
          </a:xfrm>
          <a:prstGeom prst="roundRect">
            <a:avLst/>
          </a:prstGeom>
          <a:gradFill>
            <a:gsLst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5" r:id="rId5"/>
  </p:sldLayoutIdLst>
  <p:transition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484784"/>
            <a:ext cx="6840760" cy="1470025"/>
          </a:xfrm>
        </p:spPr>
        <p:txBody>
          <a:bodyPr/>
          <a:lstStyle/>
          <a:p>
            <a:r>
              <a:rPr lang="ru-RU" dirty="0" smtClean="0"/>
              <a:t>Задание №4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212976"/>
            <a:ext cx="6400800" cy="1752600"/>
          </a:xfrm>
        </p:spPr>
        <p:txBody>
          <a:bodyPr/>
          <a:lstStyle/>
          <a:p>
            <a:r>
              <a:rPr lang="ru-RU" dirty="0" smtClean="0"/>
              <a:t>Орфоэпические нормы</a:t>
            </a:r>
            <a:endParaRPr lang="ru-RU" dirty="0"/>
          </a:p>
        </p:txBody>
      </p:sp>
      <p:pic>
        <p:nvPicPr>
          <p:cNvPr id="1027" name="Picture 3" descr="D:\гифы\человечки\0_151de0_e4f83c2d_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933056"/>
            <a:ext cx="1584176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5903893"/>
            <a:ext cx="914400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ЕГЭ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Русский язык. Комплекс материалов для подготовки учащихся. </a:t>
            </a:r>
            <a:r>
              <a:rPr lang="ru-RU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Драбкина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С.В., Субботин Д.И.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51520" y="404664"/>
            <a:ext cx="8640960" cy="600164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8.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 На корень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БАЛ-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в словах со значением </a:t>
            </a: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ea typeface="Arial Unicode MS" pitchFamily="34" charset="-128"/>
                <a:cs typeface="Times New Roman" pitchFamily="18" charset="0"/>
              </a:rPr>
              <a:t>«</a:t>
            </a: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плохо себя вести</a:t>
            </a: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ea typeface="Arial Unicode MS" pitchFamily="34" charset="-128"/>
                <a:cs typeface="Times New Roman" pitchFamily="18" charset="0"/>
              </a:rPr>
              <a:t>»</a:t>
            </a: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ea typeface="Arial Unicode MS" pitchFamily="34" charset="-128"/>
                <a:cs typeface="Times New Roman" pitchFamily="18" charset="0"/>
              </a:rPr>
              <a:t>«</a:t>
            </a: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выполнять любые капризы</a:t>
            </a: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ea typeface="Arial Unicode MS" pitchFamily="34" charset="-128"/>
                <a:cs typeface="Times New Roman" pitchFamily="18" charset="0"/>
              </a:rPr>
              <a:t>»</a:t>
            </a: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ea typeface="Arial Unicode MS" pitchFamily="34" charset="-128"/>
                <a:cs typeface="Times New Roman" pitchFamily="18" charset="0"/>
              </a:rPr>
              <a:t>«</a:t>
            </a: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быть излишне изнеженным и капризным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»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ударение НЕ падает: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балОванный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баловАть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балУясь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избалОванный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набаловАть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9.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В деепричастиях с суффиксами -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ВШ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-. -ВШИ-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 ударение падает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на гласную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букву,которая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стоит в слове перед этими суффиксами: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начАв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отдАв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поднЯв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понЯв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прибЫв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начА</a:t>
            </a:r>
            <a:r>
              <a:rPr kumimoji="0" lang="ru-RU" sz="2400" b="1" i="1" u="sng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вши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сь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</a:t>
            </a:r>
            <a:r>
              <a:rPr kumimoji="0" lang="ru-RU" sz="2400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римечание: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Деепричастия часто имеют ударение на том же слоге, что и в неопределённой форме соответствующего глагола: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задАть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задАв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залИть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залИв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занЯть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занЯв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начАть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начАв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поднЯть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поднЯв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пожИть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пожИв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поло­жить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положИв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понЯть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понЯв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предАть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предАв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предпринять - предприняв,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прибЫть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прибЫв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при­нЯть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принЯв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продАть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продАв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пропИть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пропИв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создАть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создАв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Запомните: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исчЕрпать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исчЕрпав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(НЕЛЬЗЯ: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исчерпАв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23528" y="476672"/>
            <a:ext cx="8496944" cy="600164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10.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В именах существительных иноязычного происхождения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(чаще всего французского)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ударение падает на последний слог: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дефИс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диспансЕр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еретИк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жалюзИ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каталОг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квартАл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некролОг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партЕр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экспЕрт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1</a:t>
            </a:r>
            <a:r>
              <a:rPr kumimoji="0" lang="ru-RU" sz="2400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1. </a:t>
            </a:r>
            <a:r>
              <a:rPr kumimoji="0" lang="ru-RU" sz="2400" b="1" i="0" u="sng" strike="noStrike" cap="none" normalizeH="0" baseline="0" dirty="0" smtClean="0" bmk="bookmark26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Место постановки ударения </a:t>
            </a:r>
            <a:r>
              <a:rPr kumimoji="0" lang="ru-RU" sz="2400" b="1" i="0" u="none" strike="noStrike" cap="none" normalizeH="0" baseline="0" dirty="0" smtClean="0" bmk="bookmark26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в отглагольном существительном обычно </a:t>
            </a:r>
            <a:r>
              <a:rPr kumimoji="0" lang="ru-RU" sz="2400" b="0" i="0" u="none" strike="noStrike" cap="none" normalizeH="0" baseline="0" dirty="0" smtClean="0" bmk="bookmark26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совпадает с местом постановки ударения в исходном глаголе, от которого оно образовано: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вероисповЕдание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(в этом отглагольном имени существительном сохраняется то же ударение, что и в исходном глаголе, от которого оно образовано: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(веру)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исповЕдатъ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обеспЕчение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(в этом отглагольном имени существительном сохраняется то же ударение, что и в исход­ном глаголе, от которого оно образовано: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обеспЕчить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газопровОд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мусоропровОд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нефтепровОд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(= то, что газ, мусор, нефть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провОдит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23528" y="476672"/>
            <a:ext cx="8424936" cy="489364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12.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В некоторых именах существительных ударение является неподвижным и падает на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КОРЕНЬ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во ВСЕХ ПАДЕЖАХ: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аэропОрт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kumimoji="0" lang="ru-RU" sz="2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аэропОрты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sz="260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(им. п. мн.ч.)</a:t>
            </a:r>
            <a:endParaRPr kumimoji="0" lang="ru-RU" sz="260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бАнт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kumimoji="0" lang="ru-RU" sz="2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бАнты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- с </a:t>
            </a:r>
            <a:r>
              <a:rPr kumimoji="0" lang="ru-RU" sz="2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бАнтами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бухгАлтер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kumimoji="0" lang="ru-RU" sz="2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бухгАлтеров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sz="260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(род. п. мн.ч.)</a:t>
            </a:r>
            <a:endParaRPr kumimoji="0" lang="ru-RU" sz="260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Икс - Иксы - с Иксом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крАн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kumimoji="0" lang="ru-RU" sz="2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крАны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лЕктор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kumimoji="0" lang="ru-RU" sz="2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лЕкторы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kumimoji="0" lang="ru-RU" sz="2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лЕкторов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мЕстность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Arial Unicode MS" pitchFamily="34" charset="-128"/>
                <a:cs typeface="Times New Roman" pitchFamily="18" charset="0"/>
              </a:rPr>
              <a:t>–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мЕстностей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тОрт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 - </a:t>
            </a:r>
            <a:r>
              <a:rPr kumimoji="0" lang="ru-RU" sz="2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тОрты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 - 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с </a:t>
            </a:r>
            <a:r>
              <a:rPr kumimoji="0" lang="ru-RU" sz="2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тОртом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kumimoji="0" lang="ru-RU" sz="2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тОртами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шАрф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 - </a:t>
            </a:r>
            <a:r>
              <a:rPr kumimoji="0" lang="ru-RU" sz="2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шАрфы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 - 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нет </a:t>
            </a:r>
            <a:r>
              <a:rPr kumimoji="0" lang="ru-RU" sz="2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шАрфа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23528" y="476672"/>
            <a:ext cx="8496944" cy="40934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13.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В следующих именах прилагательных ударение такое же, как и в исходном имени существительном, от которого это имя прилагательное образовано: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слИва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Arial Unicode MS" pitchFamily="34" charset="-128"/>
                <a:cs typeface="Times New Roman" pitchFamily="18" charset="0"/>
              </a:rPr>
              <a:t>–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слИвовый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кУхня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 - </a:t>
            </a:r>
            <a:r>
              <a:rPr kumimoji="0" lang="ru-RU" sz="2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кУхонный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14.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П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ри образовании простой формы сравнительной или превосходной степени от имени прилагательного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ea typeface="Arial Unicode MS" pitchFamily="34" charset="-128"/>
                <a:cs typeface="Times New Roman" pitchFamily="18" charset="0"/>
              </a:rPr>
              <a:t>«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красИвый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ea typeface="Arial Unicode MS" pitchFamily="34" charset="-128"/>
                <a:cs typeface="Times New Roman" pitchFamily="18" charset="0"/>
              </a:rPr>
              <a:t>»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ударение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остаётся неизменным и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падает на гласную букву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И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основы: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красИвый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kumimoji="0" lang="ru-RU" sz="2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красИвее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 - </a:t>
            </a:r>
            <a:r>
              <a:rPr kumimoji="0" lang="ru-RU" sz="2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красИвейший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D:\гифы\человечки\0_151deb_d5b47cfb_X5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707142"/>
            <a:ext cx="2564003" cy="1923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23528" y="557972"/>
            <a:ext cx="8496944" cy="563231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1</a:t>
            </a:r>
            <a:r>
              <a:rPr kumimoji="0" lang="ru-RU" sz="2400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5. </a:t>
            </a:r>
            <a:r>
              <a:rPr kumimoji="0" lang="ru-RU" sz="240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В следующих наречиях </a:t>
            </a:r>
            <a:r>
              <a:rPr kumimoji="0" lang="ru-RU" sz="240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ударение падает на приставку </a:t>
            </a:r>
            <a:r>
              <a:rPr kumimoji="0" lang="ru-RU" sz="2400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ДО-:</a:t>
            </a:r>
            <a:endParaRPr kumimoji="0" lang="ru-RU" sz="24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 bmk="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дОверху</a:t>
            </a:r>
            <a:endParaRPr kumimoji="0" lang="ru-RU" sz="2400" b="1" i="0" u="none" strike="noStrike" cap="none" normalizeH="0" baseline="0" dirty="0" smtClean="0" bmk="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 bmk="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дОнизу</a:t>
            </a:r>
            <a:endParaRPr kumimoji="0" lang="ru-RU" sz="2400" b="1" i="0" u="none" strike="noStrike" cap="none" normalizeH="0" baseline="0" dirty="0" smtClean="0" bmk="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 bmk="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дОсуха</a:t>
            </a:r>
            <a:endParaRPr kumimoji="0" lang="ru-RU" sz="2400" b="1" i="0" u="none" strike="noStrike" cap="none" normalizeH="0" baseline="0" dirty="0" smtClean="0" bmk="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Примечание:</a:t>
            </a:r>
            <a:endParaRPr kumimoji="0" lang="ru-RU" sz="24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Этому правилу не подчиняется постановка ударения в наречиях </a:t>
            </a:r>
            <a:r>
              <a:rPr kumimoji="0" lang="ru-RU" sz="2400" b="1" i="1" u="none" strike="noStrike" cap="none" normalizeH="0" baseline="0" dirty="0" err="1" smtClean="0" bmk="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донЕльзя</a:t>
            </a:r>
            <a:r>
              <a:rPr kumimoji="0" lang="ru-RU" sz="2400" b="1" i="1" u="none" strike="noStrike" cap="none" normalizeH="0" baseline="0" dirty="0" smtClean="0" bmk="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kumimoji="0" lang="ru-RU" sz="2400" b="1" i="1" u="none" strike="noStrike" cap="none" normalizeH="0" baseline="0" dirty="0" err="1" smtClean="0" bmk="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добелА</a:t>
            </a:r>
            <a:r>
              <a:rPr kumimoji="0" lang="ru-RU" sz="2400" b="1" i="1" u="none" strike="noStrike" cap="none" normalizeH="0" baseline="0" dirty="0" smtClean="0" bmk="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kumimoji="0" lang="ru-RU" sz="2400" b="1" i="1" u="none" strike="noStrike" cap="none" normalizeH="0" baseline="0" dirty="0" err="1" smtClean="0" bmk="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докраснА</a:t>
            </a:r>
            <a:r>
              <a:rPr kumimoji="0" lang="ru-RU" sz="2400" b="1" i="1" u="none" strike="noStrike" cap="none" normalizeH="0" baseline="0" dirty="0" smtClean="0" bmk="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kumimoji="0" lang="ru-RU" sz="2400" b="0" i="1" u="none" strike="noStrike" cap="none" normalizeH="0" baseline="0" dirty="0" smtClean="0" bmk="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16. </a:t>
            </a:r>
            <a:r>
              <a:rPr kumimoji="0" lang="ru-RU" sz="240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В следующих наречиях </a:t>
            </a:r>
            <a:r>
              <a:rPr kumimoji="0" lang="ru-RU" sz="240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ударение падает на приставку </a:t>
            </a:r>
            <a:r>
              <a:rPr kumimoji="0" lang="ru-RU" sz="2400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ЗА-:</a:t>
            </a:r>
            <a:endParaRPr kumimoji="0" lang="ru-RU" sz="24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 bmk="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зАгодя</a:t>
            </a:r>
            <a:r>
              <a:rPr kumimoji="0" lang="ru-RU" sz="2400" b="1" i="1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400" i="1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= </a:t>
            </a:r>
            <a:r>
              <a:rPr kumimoji="0" lang="ru-RU" sz="240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заранее</a:t>
            </a:r>
            <a:endParaRPr kumimoji="0" lang="ru-RU" sz="240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 bmk="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зАтемно</a:t>
            </a:r>
            <a:endParaRPr kumimoji="0" lang="ru-RU" sz="2400" b="1" i="1" u="none" strike="noStrike" cap="none" normalizeH="0" baseline="0" dirty="0" smtClean="0" bmk="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 bmk="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зАсветло</a:t>
            </a:r>
            <a:endParaRPr kumimoji="0" lang="ru-RU" sz="2400" b="1" i="1" u="none" strike="noStrike" cap="none" normalizeH="0" baseline="0" dirty="0" smtClean="0" bmk="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Примечание: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Этому правилу не подчиняется постановка ударения в наречии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завИдно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(в нём сохраняется то же ударение, что и в исходном глаголе, от которого оно образовано: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завИдоватъ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0"/>
            <a:ext cx="8568952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632423"/>
                </a:solidFill>
                <a:ea typeface="Arial Unicode MS" pitchFamily="34" charset="-128"/>
                <a:cs typeface="Arial Unicode MS" pitchFamily="34" charset="-128"/>
              </a:rPr>
              <a:t>Примечание:</a:t>
            </a:r>
            <a:endParaRPr lang="ru-RU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632423"/>
                </a:solidFill>
                <a:ea typeface="Arial Unicode MS" pitchFamily="34" charset="-128"/>
                <a:cs typeface="Arial Unicode MS" pitchFamily="34" charset="-128"/>
              </a:rPr>
              <a:t>Запомнить правильную постановку ударения в некоторых словах позволяет подбор к ним рифм и составление из получившихся пар двустиший. Такие </a:t>
            </a:r>
            <a:r>
              <a:rPr lang="ru-RU" b="1" dirty="0" smtClean="0">
                <a:solidFill>
                  <a:srgbClr val="632423"/>
                </a:solidFill>
                <a:ea typeface="Arial Unicode MS" pitchFamily="34" charset="-128"/>
                <a:cs typeface="Times New Roman" pitchFamily="18" charset="0"/>
              </a:rPr>
              <a:t>мнемонические рифмовки </a:t>
            </a:r>
            <a:r>
              <a:rPr lang="ru-RU" dirty="0" smtClean="0">
                <a:solidFill>
                  <a:srgbClr val="632423"/>
                </a:solidFill>
                <a:ea typeface="Arial Unicode MS" pitchFamily="34" charset="-128"/>
                <a:cs typeface="Arial Unicode MS" pitchFamily="34" charset="-128"/>
              </a:rPr>
              <a:t>помогают успешнее освоить слова, входящие в орфоэпический минимум, который необходимо знать для правильного выполнения задания 4 ЕГЭ по русскому языку. Например:</a:t>
            </a:r>
            <a:endParaRPr lang="ru-RU" dirty="0" smtClean="0">
              <a:solidFill>
                <a:srgbClr val="632423"/>
              </a:solidFill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23528" y="1700808"/>
            <a:ext cx="8568952" cy="49552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ea typeface="Arial Unicode MS" pitchFamily="34" charset="-128"/>
                <a:cs typeface="Times New Roman" pitchFamily="18" charset="0"/>
              </a:rPr>
              <a:t>1) Хватит улыбаться,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ea typeface="Arial Unicode MS" pitchFamily="34" charset="-128"/>
                <a:cs typeface="Times New Roman" pitchFamily="18" charset="0"/>
              </a:rPr>
              <a:t>А также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ea typeface="Arial Unicode MS" pitchFamily="34" charset="-128"/>
                <a:cs typeface="Times New Roman" pitchFamily="18" charset="0"/>
              </a:rPr>
              <a:t>баловАться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ea typeface="Arial Unicode MS" pitchFamily="34" charset="-128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ea typeface="Arial Unicode MS" pitchFamily="34" charset="-128"/>
                <a:cs typeface="Times New Roman" pitchFamily="18" charset="0"/>
              </a:rPr>
              <a:t>2) Василиса так красива,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ea typeface="Arial Unicode MS" pitchFamily="34" charset="-128"/>
                <a:cs typeface="Times New Roman" pitchFamily="18" charset="0"/>
              </a:rPr>
              <a:t>Да ещё 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ea typeface="Arial Unicode MS" pitchFamily="34" charset="-128"/>
                <a:cs typeface="Times New Roman" pitchFamily="18" charset="0"/>
              </a:rPr>
              <a:t>прозорлИва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ea typeface="Arial Unicode MS" pitchFamily="34" charset="-128"/>
                <a:cs typeface="Times New Roman" pitchFamily="18" charset="0"/>
              </a:rPr>
              <a:t>!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ea typeface="Arial Unicode MS" pitchFamily="34" charset="-128"/>
                <a:cs typeface="Times New Roman" pitchFamily="18" charset="0"/>
              </a:rPr>
              <a:t>3) Снова бегемот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632423"/>
                </a:solidFill>
                <a:ea typeface="Arial Unicode MS" pitchFamily="34" charset="-128"/>
                <a:cs typeface="Times New Roman" pitchFamily="18" charset="0"/>
              </a:rPr>
              <a:t>По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ea typeface="Arial Unicode MS" pitchFamily="34" charset="-128"/>
                <a:cs typeface="Times New Roman" pitchFamily="18" charset="0"/>
              </a:rPr>
              <a:t>ломал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ea typeface="Arial Unicode MS" pitchFamily="34" charset="-128"/>
                <a:cs typeface="Times New Roman" pitchFamily="18" charset="0"/>
              </a:rPr>
              <a:t>нефтепровОд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ea typeface="Arial Unicode MS" pitchFamily="34" charset="-128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ea typeface="Arial Unicode MS" pitchFamily="34" charset="-128"/>
                <a:cs typeface="Times New Roman" pitchFamily="18" charset="0"/>
              </a:rPr>
              <a:t>4) Потолок отличный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ea typeface="Arial Unicode MS" pitchFamily="34" charset="-128"/>
                <a:cs typeface="Times New Roman" pitchFamily="18" charset="0"/>
              </a:rPr>
              <a:t>Весь он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ea typeface="Arial Unicode MS" pitchFamily="34" charset="-128"/>
                <a:cs typeface="Times New Roman" pitchFamily="18" charset="0"/>
              </a:rPr>
              <a:t>мозаИчный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ea typeface="Arial Unicode MS" pitchFamily="34" charset="-128"/>
                <a:cs typeface="Times New Roman" pitchFamily="18" charset="0"/>
              </a:rPr>
              <a:t>!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ea typeface="Arial Unicode MS" pitchFamily="34" charset="-128"/>
                <a:cs typeface="Times New Roman" pitchFamily="18" charset="0"/>
              </a:rPr>
              <a:t>5) Уважаемый наш сэр,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ea typeface="Arial Unicode MS" pitchFamily="34" charset="-128"/>
                <a:cs typeface="Times New Roman" pitchFamily="18" charset="0"/>
              </a:rPr>
              <a:t>Посетите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ea typeface="Arial Unicode MS" pitchFamily="34" charset="-128"/>
                <a:cs typeface="Times New Roman" pitchFamily="18" charset="0"/>
              </a:rPr>
              <a:t>диспансЕр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ea typeface="Arial Unicode MS" pitchFamily="34" charset="-128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ea typeface="Arial Unicode MS" pitchFamily="34" charset="-128"/>
                <a:cs typeface="Times New Roman" pitchFamily="18" charset="0"/>
              </a:rPr>
              <a:t>6) Моя соседка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ea typeface="Arial Unicode MS" pitchFamily="34" charset="-128"/>
                <a:cs typeface="Times New Roman" pitchFamily="18" charset="0"/>
              </a:rPr>
              <a:t>Фёкла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ea typeface="Arial Unicode MS" pitchFamily="34" charset="-128"/>
                <a:cs typeface="Times New Roman" pitchFamily="18" charset="0"/>
              </a:rPr>
              <a:t>Вырастила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ea typeface="Arial Unicode MS" pitchFamily="34" charset="-128"/>
                <a:cs typeface="Times New Roman" pitchFamily="18" charset="0"/>
              </a:rPr>
              <a:t>свЁклу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ea typeface="Arial Unicode MS" pitchFamily="34" charset="-128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632423"/>
              </a:solidFill>
              <a:effectLst/>
              <a:ea typeface="Arial Unicode MS" pitchFamily="34" charset="-128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ea typeface="Arial Unicode MS" pitchFamily="34" charset="-128"/>
                <a:cs typeface="Times New Roman" pitchFamily="18" charset="0"/>
              </a:rPr>
              <a:t>7)Рынок совсем новый: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ea typeface="Arial Unicode MS" pitchFamily="34" charset="-128"/>
                <a:cs typeface="Times New Roman" pitchFamily="18" charset="0"/>
              </a:rPr>
              <a:t>Видимо,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ea typeface="Arial Unicode MS" pitchFamily="34" charset="-128"/>
                <a:cs typeface="Times New Roman" pitchFamily="18" charset="0"/>
              </a:rPr>
              <a:t>оптОвый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ea typeface="Arial Unicode MS" pitchFamily="34" charset="-128"/>
                <a:cs typeface="Times New Roman" pitchFamily="18" charset="0"/>
              </a:rPr>
              <a:t>!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ea typeface="Arial Unicode MS" pitchFamily="34" charset="-128"/>
                <a:cs typeface="Arial Unicode MS" pitchFamily="34" charset="-128"/>
              </a:rPr>
              <a:t>8)</a:t>
            </a:r>
            <a:r>
              <a:rPr lang="ru-RU" sz="2000" dirty="0" smtClean="0">
                <a:solidFill>
                  <a:srgbClr val="632423"/>
                </a:solidFill>
                <a:ea typeface="Arial Unicode MS" pitchFamily="34" charset="-128"/>
                <a:cs typeface="Arial Unicode MS" pitchFamily="34" charset="-128"/>
              </a:rPr>
              <a:t> Если лопать </a:t>
            </a:r>
            <a:r>
              <a:rPr lang="ru-RU" sz="2000" b="1" dirty="0" err="1" smtClean="0">
                <a:solidFill>
                  <a:srgbClr val="632423"/>
                </a:solidFill>
                <a:ea typeface="Arial Unicode MS" pitchFamily="34" charset="-128"/>
                <a:cs typeface="Times New Roman" pitchFamily="18" charset="0"/>
              </a:rPr>
              <a:t>тОрты</a:t>
            </a:r>
            <a:r>
              <a:rPr lang="ru-RU" sz="2000" dirty="0" smtClean="0">
                <a:solidFill>
                  <a:srgbClr val="632423"/>
                </a:solidFill>
                <a:ea typeface="Arial Unicode MS" pitchFamily="34" charset="-128"/>
                <a:cs typeface="Times New Roman" pitchFamily="18" charset="0"/>
              </a:rPr>
              <a:t>,</a:t>
            </a:r>
            <a:endParaRPr lang="ru-RU" sz="2000" dirty="0" smtClean="0"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ea typeface="Arial Unicode MS" pitchFamily="34" charset="-128"/>
                <a:cs typeface="Arial Unicode MS" pitchFamily="34" charset="-128"/>
              </a:rPr>
              <a:t>То не влезешь в шорты,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ea typeface="Arial Unicode MS" pitchFamily="34" charset="-128"/>
                <a:cs typeface="Times New Roman" pitchFamily="18" charset="0"/>
              </a:rPr>
              <a:t>9)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ea typeface="Arial Unicode MS" pitchFamily="34" charset="-128"/>
                <a:cs typeface="Times New Roman" pitchFamily="18" charset="0"/>
              </a:rPr>
              <a:t>ЗавИдно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ea typeface="Arial Unicode MS" pitchFamily="34" charset="-128"/>
                <a:cs typeface="Times New Roman" pitchFamily="18" charset="0"/>
              </a:rPr>
              <a:t>, когда видно!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ea typeface="Arial Unicode MS" pitchFamily="34" charset="-128"/>
                <a:cs typeface="Arial Unicode MS" pitchFamily="34" charset="-128"/>
              </a:rPr>
              <a:t>10) Вижу, этот старый пень,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ea typeface="Arial Unicode MS" pitchFamily="34" charset="-128"/>
                <a:cs typeface="Arial Unicode MS" pitchFamily="34" charset="-128"/>
              </a:rPr>
              <a:t>Очень крепкий, как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ea typeface="Arial Unicode MS" pitchFamily="34" charset="-128"/>
                <a:cs typeface="Times New Roman" pitchFamily="18" charset="0"/>
              </a:rPr>
              <a:t>кремЕнь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ea typeface="Arial Unicode MS" pitchFamily="34" charset="-128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632423"/>
              </a:solidFill>
              <a:effectLst/>
              <a:ea typeface="Arial Unicode MS" pitchFamily="34" charset="-128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632423"/>
                </a:solidFill>
                <a:ea typeface="Arial Unicode MS" pitchFamily="34" charset="-128"/>
                <a:cs typeface="Times New Roman" pitchFamily="18" charset="0"/>
              </a:rPr>
              <a:t>11) </a:t>
            </a:r>
            <a:r>
              <a:rPr lang="ru-RU" sz="2000" b="1" dirty="0" err="1" smtClean="0">
                <a:solidFill>
                  <a:srgbClr val="632423"/>
                </a:solidFill>
                <a:ea typeface="Arial Unicode MS" pitchFamily="34" charset="-128"/>
                <a:cs typeface="Times New Roman" pitchFamily="18" charset="0"/>
              </a:rPr>
              <a:t>ТанцОвщицы</a:t>
            </a:r>
            <a:r>
              <a:rPr lang="ru-RU" sz="2000" dirty="0" smtClean="0">
                <a:solidFill>
                  <a:srgbClr val="632423"/>
                </a:solidFill>
                <a:ea typeface="Arial Unicode MS" pitchFamily="34" charset="-128"/>
                <a:cs typeface="Times New Roman" pitchFamily="18" charset="0"/>
              </a:rPr>
              <a:t> все в </a:t>
            </a:r>
            <a:r>
              <a:rPr lang="ru-RU" sz="2000" b="1" dirty="0" err="1" smtClean="0">
                <a:solidFill>
                  <a:srgbClr val="632423"/>
                </a:solidFill>
                <a:ea typeface="Arial Unicode MS" pitchFamily="34" charset="-128"/>
                <a:cs typeface="Times New Roman" pitchFamily="18" charset="0"/>
              </a:rPr>
              <a:t>бАнтах</a:t>
            </a:r>
            <a:r>
              <a:rPr lang="ru-RU" sz="2000" dirty="0" smtClean="0">
                <a:solidFill>
                  <a:srgbClr val="632423"/>
                </a:solidFill>
                <a:ea typeface="Arial Unicode MS" pitchFamily="34" charset="-128"/>
                <a:cs typeface="Times New Roman" pitchFamily="18" charset="0"/>
              </a:rPr>
              <a:t>, 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632423"/>
                </a:solidFill>
                <a:ea typeface="Arial Unicode MS" pitchFamily="34" charset="-128"/>
                <a:cs typeface="Times New Roman" pitchFamily="18" charset="0"/>
              </a:rPr>
              <a:t>       </a:t>
            </a:r>
            <a:r>
              <a:rPr lang="ru-RU" sz="2000" b="1" dirty="0" err="1" smtClean="0">
                <a:solidFill>
                  <a:srgbClr val="632423"/>
                </a:solidFill>
                <a:ea typeface="Arial Unicode MS" pitchFamily="34" charset="-128"/>
                <a:cs typeface="Times New Roman" pitchFamily="18" charset="0"/>
              </a:rPr>
              <a:t>танцОвщик</a:t>
            </a:r>
            <a:r>
              <a:rPr lang="ru-RU" sz="2000" dirty="0" smtClean="0">
                <a:solidFill>
                  <a:srgbClr val="632423"/>
                </a:solidFill>
                <a:ea typeface="Arial Unicode MS" pitchFamily="34" charset="-128"/>
                <a:cs typeface="Times New Roman" pitchFamily="18" charset="0"/>
              </a:rPr>
              <a:t> на </a:t>
            </a:r>
            <a:r>
              <a:rPr lang="ru-RU" sz="2000" b="1" dirty="0" err="1" smtClean="0">
                <a:solidFill>
                  <a:srgbClr val="632423"/>
                </a:solidFill>
                <a:ea typeface="Arial Unicode MS" pitchFamily="34" charset="-128"/>
                <a:cs typeface="Times New Roman" pitchFamily="18" charset="0"/>
              </a:rPr>
              <a:t>пуАнтах</a:t>
            </a:r>
            <a:r>
              <a:rPr lang="ru-RU" sz="2000" dirty="0" smtClean="0">
                <a:solidFill>
                  <a:srgbClr val="632423"/>
                </a:solidFill>
                <a:ea typeface="Arial Unicode MS" pitchFamily="34" charset="-128"/>
                <a:cs typeface="Times New Roman" pitchFamily="18" charset="0"/>
              </a:rPr>
              <a:t>.</a:t>
            </a:r>
            <a:endParaRPr lang="ru-RU" sz="800" dirty="0" smtClean="0">
              <a:solidFill>
                <a:srgbClr val="632423"/>
              </a:solidFill>
              <a:ea typeface="Arial Unicode MS" pitchFamily="34" charset="-128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solidFill>
                <a:srgbClr val="632423"/>
              </a:solidFill>
              <a:ea typeface="Arial Unicode MS" pitchFamily="34" charset="-128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ea typeface="Arial Unicode MS" pitchFamily="34" charset="-128"/>
                <a:cs typeface="Times New Roman" pitchFamily="18" charset="0"/>
              </a:rPr>
              <a:t>12)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ea typeface="Arial Unicode MS" pitchFamily="34" charset="-128"/>
                <a:cs typeface="Times New Roman" pitchFamily="18" charset="0"/>
              </a:rPr>
              <a:t>ТОрты-шОрты-пОрты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632423"/>
              </a:solidFill>
              <a:effectLst/>
              <a:ea typeface="Arial Unicode MS" pitchFamily="34" charset="-128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i="0" u="none" strike="noStrike" cap="none" normalizeH="0" baseline="0" dirty="0" smtClean="0">
              <a:ln>
                <a:noFill/>
              </a:ln>
              <a:solidFill>
                <a:srgbClr val="632423"/>
              </a:solidFill>
              <a:effectLst/>
              <a:ea typeface="Arial Unicode MS" pitchFamily="34" charset="-128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632423"/>
                </a:solidFill>
                <a:ea typeface="Arial Unicode MS" pitchFamily="34" charset="-128"/>
                <a:cs typeface="Times New Roman" pitchFamily="18" charset="0"/>
              </a:rPr>
              <a:t>13) Мышонок </a:t>
            </a:r>
            <a:r>
              <a:rPr lang="ru-RU" sz="2000" b="1" dirty="0" err="1" smtClean="0">
                <a:solidFill>
                  <a:srgbClr val="632423"/>
                </a:solidFill>
                <a:ea typeface="Arial Unicode MS" pitchFamily="34" charset="-128"/>
                <a:cs typeface="Times New Roman" pitchFamily="18" charset="0"/>
              </a:rPr>
              <a:t>избалОванный</a:t>
            </a:r>
            <a:r>
              <a:rPr lang="ru-RU" sz="2000" dirty="0" smtClean="0">
                <a:solidFill>
                  <a:srgbClr val="632423"/>
                </a:solidFill>
                <a:ea typeface="Arial Unicode MS" pitchFamily="34" charset="-128"/>
                <a:cs typeface="Times New Roman" pitchFamily="18" charset="0"/>
              </a:rPr>
              <a:t>,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ea typeface="Arial Unicode MS" pitchFamily="34" charset="-128"/>
                <a:cs typeface="Times New Roman" pitchFamily="18" charset="0"/>
              </a:rPr>
              <a:t>Хоть и нарисованный!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i="0" u="none" strike="noStrike" cap="none" normalizeH="0" baseline="0" dirty="0" smtClean="0">
              <a:ln>
                <a:noFill/>
              </a:ln>
              <a:solidFill>
                <a:srgbClr val="632423"/>
              </a:solidFill>
              <a:effectLst/>
              <a:ea typeface="Arial Unicode MS" pitchFamily="34" charset="-128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632423"/>
                </a:solidFill>
                <a:ea typeface="Arial Unicode MS" pitchFamily="34" charset="-128"/>
                <a:cs typeface="Times New Roman" pitchFamily="18" charset="0"/>
              </a:rPr>
              <a:t>14) </a:t>
            </a:r>
            <a:r>
              <a:rPr lang="ru-RU" sz="2000" b="1" dirty="0" err="1" smtClean="0">
                <a:solidFill>
                  <a:srgbClr val="632423"/>
                </a:solidFill>
                <a:ea typeface="Arial Unicode MS" pitchFamily="34" charset="-128"/>
                <a:cs typeface="Times New Roman" pitchFamily="18" charset="0"/>
              </a:rPr>
              <a:t>КаталОг</a:t>
            </a:r>
            <a:r>
              <a:rPr lang="ru-RU" sz="2000" dirty="0" err="1" smtClean="0">
                <a:solidFill>
                  <a:srgbClr val="632423"/>
                </a:solidFill>
                <a:ea typeface="Arial Unicode MS" pitchFamily="34" charset="-128"/>
                <a:cs typeface="Times New Roman" pitchFamily="18" charset="0"/>
              </a:rPr>
              <a:t>-потолок</a:t>
            </a:r>
            <a:r>
              <a:rPr lang="ru-RU" sz="2000" dirty="0" smtClean="0">
                <a:solidFill>
                  <a:srgbClr val="632423"/>
                </a:solidFill>
                <a:ea typeface="Arial Unicode MS" pitchFamily="34" charset="-128"/>
                <a:cs typeface="Times New Roman" pitchFamily="18" charset="0"/>
              </a:rPr>
              <a:t>,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ea typeface="Arial Unicode MS" pitchFamily="34" charset="-128"/>
                <a:cs typeface="Times New Roman" pitchFamily="18" charset="0"/>
              </a:rPr>
              <a:t>Монолог 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ea typeface="Arial Unicode MS" pitchFamily="34" charset="-128"/>
                <a:cs typeface="Times New Roman" pitchFamily="18" charset="0"/>
              </a:rPr>
              <a:t>некролОг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ea typeface="Arial Unicode MS" pitchFamily="34" charset="-128"/>
                <a:cs typeface="Times New Roman" pitchFamily="18" charset="0"/>
              </a:rPr>
              <a:t>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89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23528" y="692696"/>
            <a:ext cx="8568952" cy="563231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В одном из приведённых ниже слов допущена ошибка в постановке ударения: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НЕВЕРНО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выделена буква, обозначающая ударный гласный звук. Выпишите это слово.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№ 1 </a:t>
            </a:r>
            <a:r>
              <a:rPr kumimoji="0" lang="ru-RU" sz="24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налИвший</a:t>
            </a:r>
            <a:r>
              <a:rPr kumimoji="0" lang="ru-RU" sz="24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kumimoji="0" lang="ru-RU" sz="24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каталОг</a:t>
            </a:r>
            <a:r>
              <a:rPr kumimoji="0" lang="ru-RU" sz="24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kumimoji="0" lang="ru-RU" sz="24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черпАть</a:t>
            </a:r>
            <a:r>
              <a:rPr kumimoji="0" lang="ru-RU" sz="24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kumimoji="0" lang="ru-RU" sz="24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обеспЕчение</a:t>
            </a:r>
            <a:r>
              <a:rPr kumimoji="0" lang="ru-RU" sz="24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kumimoji="0" lang="ru-RU" sz="24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мозаИчный</a:t>
            </a:r>
            <a:endParaRPr kumimoji="0" lang="ru-RU" sz="24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№ 2 </a:t>
            </a:r>
            <a:r>
              <a:rPr kumimoji="0" lang="ru-RU" sz="24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согнУтый</a:t>
            </a:r>
            <a:r>
              <a:rPr kumimoji="0" lang="ru-RU" sz="24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kumimoji="0" lang="ru-RU" sz="24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перезвонИт</a:t>
            </a:r>
            <a:r>
              <a:rPr kumimoji="0" lang="ru-RU" sz="24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kumimoji="0" lang="ru-RU" sz="24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кУхонный</a:t>
            </a:r>
            <a:r>
              <a:rPr kumimoji="0" lang="ru-RU" sz="24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kumimoji="0" lang="ru-RU" sz="24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прозорлИва</a:t>
            </a:r>
            <a:r>
              <a:rPr kumimoji="0" lang="ru-RU" sz="24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kumimoji="0" lang="ru-RU" sz="24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красИвее</a:t>
            </a:r>
            <a:endParaRPr kumimoji="0" lang="ru-RU" sz="24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№ 3 </a:t>
            </a:r>
            <a:r>
              <a:rPr kumimoji="0" lang="ru-RU" sz="24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придАное</a:t>
            </a:r>
            <a:r>
              <a:rPr kumimoji="0" lang="ru-RU" sz="24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kumimoji="0" lang="ru-RU" sz="24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отослАла</a:t>
            </a:r>
            <a:r>
              <a:rPr kumimoji="0" lang="ru-RU" sz="24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kumimoji="0" lang="ru-RU" sz="24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кровоточАщий</a:t>
            </a:r>
            <a:r>
              <a:rPr kumimoji="0" lang="ru-RU" sz="24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kumimoji="0" lang="ru-RU" sz="24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избалОванный</a:t>
            </a:r>
            <a:r>
              <a:rPr kumimoji="0" lang="ru-RU" sz="24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kumimoji="0" lang="ru-RU" sz="24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вклЮчишь</a:t>
            </a:r>
            <a:endParaRPr kumimoji="0" lang="ru-RU" sz="24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№ 4 </a:t>
            </a:r>
            <a:r>
              <a:rPr kumimoji="0" lang="ru-RU" sz="24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прИняли</a:t>
            </a:r>
            <a:r>
              <a:rPr kumimoji="0" lang="ru-RU" sz="24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kumimoji="0" lang="ru-RU" sz="24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жалюзИ</a:t>
            </a:r>
            <a:r>
              <a:rPr kumimoji="0" lang="ru-RU" sz="24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kumimoji="0" lang="ru-RU" sz="24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полилА</a:t>
            </a:r>
            <a:r>
              <a:rPr kumimoji="0" lang="ru-RU" sz="24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kumimoji="0" lang="ru-RU" sz="24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крАлась</a:t>
            </a:r>
            <a:r>
              <a:rPr kumimoji="0" lang="ru-RU" sz="24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kumimoji="0" lang="ru-RU" sz="24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кухОнный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 bmk="bookmark39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№ 5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нАжитый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свеклА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запертА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щавЕль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оптОвый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№ 6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закУпорив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квартАл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снятА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пролилА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ерЕтик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№ 7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диспансЕр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вероисповЕдание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сливОвый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изОгнутый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исчЕрпав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№ 8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некролОг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бАнты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шАрфы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донЕльзя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клалА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№ 9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плодоносИть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тОрты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убыстрИть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сорвалА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бАловать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№ 10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давнИшний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осведомИться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недУг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зАгнутый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жилОсь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Скачать орфоэпический минимум на сайте Решу ЕГЭ , ответы к тесту ( </a:t>
            </a:r>
            <a:r>
              <a:rPr lang="ru-RU" sz="2400" smtClean="0"/>
              <a:t>слайд 16) </a:t>
            </a:r>
            <a:r>
              <a:rPr lang="ru-RU" sz="2400" dirty="0" smtClean="0"/>
              <a:t>отправьте на мой номер </a:t>
            </a:r>
            <a:r>
              <a:rPr lang="ru-RU" sz="2400" dirty="0" err="1" smtClean="0"/>
              <a:t>вацапа</a:t>
            </a:r>
            <a:endParaRPr lang="ru-RU" sz="2400" dirty="0"/>
          </a:p>
        </p:txBody>
      </p:sp>
      <p:pic>
        <p:nvPicPr>
          <p:cNvPr id="27649" name="Picture 1" descr="D:\гифы\человечки\человек-с-книгам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204864"/>
            <a:ext cx="3672408" cy="365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043608" y="1124744"/>
            <a:ext cx="72008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Ф</a:t>
            </a:r>
            <a:r>
              <a:rPr kumimoji="0" lang="ru-RU" sz="3200" b="1" i="0" u="sng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ормулировка задания:</a:t>
            </a:r>
            <a:endParaRPr kumimoji="0" lang="ru-RU" sz="3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В одном из приведённых ниже слов допущена ошибка в постановке ударения: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НЕВЕРНО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выделена буква, обозначающая ударный гласный звук. Выпишите это слово.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сверлИшь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запертА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исчерпАв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мозаИчный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оптОвый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619672" y="5301208"/>
            <a:ext cx="504056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Правильный ответ: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исчЕрпав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23528" y="692115"/>
            <a:ext cx="8496944" cy="526297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Что следует знать ученикам для правильного выполнения задания: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подвижность русского ударения создает объективные трудности при выполнении задания данного типа. Но знание некоторых правил орфоэпии, а также слов, входящих в орфоэпический минимум, поможет успешно его выполнить.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Разработчиками тестов ЕГЭ по русскому языку опубликован список слов, которые используются при составлении задания 4.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Рассмотрим некоторые закономерности, связанные с правилами постановки ударения в словах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ea typeface="Arial Unicode MS" pitchFamily="34" charset="-128"/>
                <a:cs typeface="Times New Roman" pitchFamily="18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 входящих в орфоэпический минимум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51520" y="311751"/>
            <a:ext cx="8640960" cy="61247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1.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В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глаголах прошедшего времени женского рода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ударение,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как правило,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падает на окончание 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бралА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бралАсь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взялА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взялАсъ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влилАсь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ворвалАсь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воспринялА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воссоздалА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гналА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гналАсь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добралА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добралАсъ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дождалАсь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ждалА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занялА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заперлА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заперлАсь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звалА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лгалА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лилА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лилАсь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навралА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надорвалАсь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назвалАсъ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налилА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нарвалА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началА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облилАсь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обнялАсь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обогналА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ободралА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отбылА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отдалА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отозвалА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отозвалАсъ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перелилА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позвалА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полилА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понялА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прибылА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рвалА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снялА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создалА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сорвалА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убралА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Примечание: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исключение составляют глаголы прошедшего времени женского рода с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приставкой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ВЫ-,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которая перетягивает ударение на себя: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вЫлила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вЫзвала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у глаголов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класть, красться, слать, послать, отослать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ударение в форме женского рода прошедшего времени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НЕ падает на окончание А,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а остаётся на основе: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клАла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и т.д.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95536" y="692696"/>
            <a:ext cx="8352928" cy="255454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2.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В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кратких страдательных причастиях прошедшего времени женского рода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ударение падает на оконча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ea typeface="Arial Unicode MS" pitchFamily="34" charset="-128"/>
                <a:cs typeface="Times New Roman" pitchFamily="18" charset="0"/>
              </a:rPr>
              <a:t>­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ние А: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занятА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запертА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заселенА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нажитА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налитА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ободренА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снятА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созданА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D:\гифы\человечки\0_151ddd_ad3b04d7_X5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789040"/>
            <a:ext cx="2111896" cy="2111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23528" y="620688"/>
            <a:ext cx="8568952" cy="526297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3. В глаголах, оканчивающихся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на-ИТЬ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при спряжении ударение падает на окончание -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ИШЬ, -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ИТ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-ИМ, -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ИТЕ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-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АТ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-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ЯТ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включить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—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включИшь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включИт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включИм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включИте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в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ключАт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вручить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вручИшь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вручИт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вручИм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вручИте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вручАт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дозвониться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дозвонИшься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дозвонИтся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дозвонИмся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дозвонИтесь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дозвонЯтся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кровоточИть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- рана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кровоточИт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исключить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Arial Unicode MS" pitchFamily="34" charset="-128"/>
                <a:cs typeface="Times New Roman" pitchFamily="18" charset="0"/>
              </a:rPr>
              <a:t>—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исключИшь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исключИт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исключИм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исключИте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исключАт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звонить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—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звонИшь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звонИт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звонИм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звонИте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звонЯт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наделить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 -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наделИшь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наделИт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наделИм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наделИте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наделЯт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накрениться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- ветер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накренИт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судно;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насорить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 -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насорИшь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насорИт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насорИм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насорИте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насорЯт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23528" y="476672"/>
            <a:ext cx="8496944" cy="489364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обзвонить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 -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обзвонИшь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обзвонИт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обзвонИм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обзвонИте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обзвонЯт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облегчить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облегчИшь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облегчИт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облегчИм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облегчИте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облегчАт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ободрить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ободрИшь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ободрИт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ободрИм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ободрИте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ободрЯт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одолжить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одолжИшь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одолжИт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одолжИм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одолжИте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одолжАт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окружить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 -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окружИшь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оккружИт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окружИм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окружИте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окружАт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повторить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повторИшь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повторИт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повторИм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повторите,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повторЯт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перезвонить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—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перезвонИшь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перезвонИт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перезвонИм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перезвонИте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перезвонЯт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позвонить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позвонИшь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позвонИт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позвонИм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позвонИте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позвонЯт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сверлить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сверлИшь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сверлИт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сверлИм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сверлИте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сверлЯт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укрепить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-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укрепИшь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укрепИт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укрепИм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укрепИте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укрепЯт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щемить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сердце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щемИт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87650" y="5589240"/>
            <a:ext cx="8289449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Запомни:</a:t>
            </a:r>
            <a:r>
              <a:rPr kumimoji="0" lang="ru-RU" sz="28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опОшлить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(= сделать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пОшлым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) - они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опОшлят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                    </a:t>
            </a:r>
            <a:r>
              <a:rPr lang="ru-RU" sz="2800" i="1" dirty="0" err="1" smtClean="0">
                <a:solidFill>
                  <a:srgbClr val="000000"/>
                </a:solidFill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свЕдомиться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- ты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освЕдомишься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9512" y="188640"/>
            <a:ext cx="8784976" cy="640175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4.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 В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глаголах, образованных от имён прилагательных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ударение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чаще всего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падает на -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ИТЬ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: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быстрый - </a:t>
            </a:r>
            <a:r>
              <a:rPr kumimoji="0" lang="ru-RU" sz="2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убыстрИть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; острый - обострить; лёгкий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 - </a:t>
            </a:r>
            <a:r>
              <a:rPr kumimoji="0" lang="ru-RU" sz="2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облегчИть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; бодрый - </a:t>
            </a:r>
            <a:r>
              <a:rPr kumimoji="0" lang="ru-RU" sz="2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ободрИть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; глубокий -</a:t>
            </a:r>
            <a:r>
              <a:rPr kumimoji="0" lang="ru-RU" sz="2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углубИть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.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Примечание: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Этой закономерности не подчиняется глагол </a:t>
            </a:r>
            <a:r>
              <a:rPr kumimoji="0" lang="ru-RU" sz="2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озлОбить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образованный от имени прилагательного </a:t>
            </a: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ea typeface="Arial Unicode MS" pitchFamily="34" charset="-128"/>
                <a:cs typeface="Times New Roman" pitchFamily="18" charset="0"/>
              </a:rPr>
              <a:t>«</a:t>
            </a: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злой</a:t>
            </a: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ea typeface="Arial Unicode MS" pitchFamily="34" charset="-128"/>
                <a:cs typeface="Times New Roman" pitchFamily="18" charset="0"/>
              </a:rPr>
              <a:t>»</a:t>
            </a: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5.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В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действительных причастиях прошедшего времени с суффиксом -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В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Ш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- ударение падает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на гласную букву, которая стоит в слове перед этим суффиксом: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наж</a:t>
            </a:r>
            <a:r>
              <a:rPr kumimoji="0" lang="ru-RU" sz="2600" b="1" i="1" u="sng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Ивш</a:t>
            </a:r>
            <a:r>
              <a:rPr kumimoji="0" lang="ru-RU" sz="2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ий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начА</a:t>
            </a:r>
            <a:r>
              <a:rPr kumimoji="0" lang="ru-RU" sz="2600" b="1" i="1" u="sng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вш</a:t>
            </a:r>
            <a:r>
              <a:rPr kumimoji="0" lang="ru-RU" sz="2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ий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понЯ</a:t>
            </a:r>
            <a:r>
              <a:rPr kumimoji="0" lang="ru-RU" sz="2600" b="1" i="1" u="sng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вш</a:t>
            </a:r>
            <a:r>
              <a:rPr kumimoji="0" lang="ru-RU" sz="2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ий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прожИ</a:t>
            </a:r>
            <a:r>
              <a:rPr kumimoji="0" lang="ru-RU" sz="2600" b="1" i="1" u="sng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вш</a:t>
            </a:r>
            <a:r>
              <a:rPr kumimoji="0" lang="ru-RU" sz="2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ий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Garamond"/>
              </a:rPr>
              <a:t>6.</a:t>
            </a:r>
            <a:r>
              <a:rPr lang="ru-RU" sz="2800" dirty="0" smtClean="0">
                <a:solidFill>
                  <a:srgbClr val="000000"/>
                </a:solidFill>
                <a:latin typeface="Garamond"/>
              </a:rPr>
              <a:t> В страдательных причастиях прошедшего времени, образованных от глаголов </a:t>
            </a:r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Garamond"/>
                <a:ea typeface="Arial Unicode MS"/>
                <a:cs typeface="Times New Roman"/>
              </a:rPr>
              <a:t>изогнуть, загнуть, согнуть</a:t>
            </a:r>
            <a:r>
              <a:rPr lang="ru-RU" sz="3200" b="1" dirty="0" smtClean="0">
                <a:solidFill>
                  <a:srgbClr val="000000"/>
                </a:solidFill>
                <a:latin typeface="Garamond"/>
                <a:ea typeface="Arial Unicode MS"/>
                <a:cs typeface="Times New Roman"/>
              </a:rPr>
              <a:t>, ударение падает на приставку:</a:t>
            </a:r>
            <a:endParaRPr lang="ru-RU" sz="2800" dirty="0" smtClean="0">
              <a:solidFill>
                <a:srgbClr val="000000"/>
              </a:solidFill>
              <a:latin typeface="Arial Unicode MS"/>
            </a:endParaRPr>
          </a:p>
          <a:p>
            <a:pPr algn="just">
              <a:spcAft>
                <a:spcPts val="0"/>
              </a:spcAft>
            </a:pPr>
            <a:r>
              <a:rPr lang="ru-RU" sz="2800" b="1" i="1" dirty="0" err="1" smtClean="0">
                <a:solidFill>
                  <a:schemeClr val="tx2">
                    <a:lumMod val="50000"/>
                  </a:schemeClr>
                </a:solidFill>
                <a:latin typeface="Garamond"/>
              </a:rPr>
              <a:t>изОгнутый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Garamond"/>
                <a:ea typeface="Arial Unicode MS"/>
                <a:cs typeface="Times New Roman"/>
              </a:rPr>
              <a:t>, </a:t>
            </a:r>
            <a:r>
              <a:rPr lang="ru-RU" sz="2800" b="1" i="1" dirty="0" err="1" smtClean="0">
                <a:solidFill>
                  <a:schemeClr val="tx2">
                    <a:lumMod val="50000"/>
                  </a:schemeClr>
                </a:solidFill>
                <a:latin typeface="Garamond"/>
              </a:rPr>
              <a:t>зАгнутый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Garamond"/>
              </a:rPr>
              <a:t>, </a:t>
            </a:r>
            <a:r>
              <a:rPr lang="ru-RU" sz="2800" b="1" i="1" dirty="0" err="1" smtClean="0">
                <a:solidFill>
                  <a:schemeClr val="tx2">
                    <a:lumMod val="50000"/>
                  </a:schemeClr>
                </a:solidFill>
                <a:latin typeface="Garamond"/>
              </a:rPr>
              <a:t>сОгнутый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Garamond"/>
              </a:rPr>
              <a:t>.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23528" y="404664"/>
            <a:ext cx="8568952" cy="600164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7.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Причастия прошедшего времени, образующиеся при помощи всегда ударного суффикса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-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ЁНН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-,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в краткой форме мужского рода сохраняют это ударение, а в краткой форме причастий с суффиксом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-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ЁНН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в женском и среднем роде ударение переходит на окончание: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включЁнный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включЁн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включенА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включенО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довезЁнный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довезЁн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довезенА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Arial Unicode MS" pitchFamily="34" charset="-128"/>
                <a:cs typeface="Times New Roman" pitchFamily="18" charset="0"/>
              </a:rPr>
              <a:t>–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довезенО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заселЁнный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засенЁн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заселенА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заселенО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наделЁнный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наделЁн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наделенА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Arial Unicode MS" pitchFamily="34" charset="-128"/>
                <a:cs typeface="Times New Roman" pitchFamily="18" charset="0"/>
              </a:rPr>
              <a:t>–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наделенО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низведЁнный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низведЁн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низведенА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низведенО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ободрЁнный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ободрЁн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ободренА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обострЁнный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Arial Unicode MS" pitchFamily="34" charset="-128"/>
                <a:cs typeface="Times New Roman" pitchFamily="18" charset="0"/>
              </a:rPr>
              <a:t>—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обострЁн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—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обостренА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— обострено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отключЁнный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—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отключЁн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отключенА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отключенО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повторЁнный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повторЁн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повторенА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– повторено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поделЁнный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поделЁн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поделенА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поделенО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приручЁнный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приручЁн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прирученА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прирученО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1621</Words>
  <Application>Microsoft Office PowerPoint</Application>
  <PresentationFormat>Экран (4:3)</PresentationFormat>
  <Paragraphs>154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Задание №4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Тест</vt:lpstr>
      <vt:lpstr>Скачать орфоэпический минимум на сайте Решу ЕГЭ , ответы к тесту ( слайд 16) отправьте на мой номер вацапа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user</cp:lastModifiedBy>
  <cp:revision>20</cp:revision>
  <dcterms:created xsi:type="dcterms:W3CDTF">2017-10-29T10:46:05Z</dcterms:created>
  <dcterms:modified xsi:type="dcterms:W3CDTF">2020-05-21T11:25:15Z</dcterms:modified>
</cp:coreProperties>
</file>