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70" r:id="rId13"/>
    <p:sldId id="271" r:id="rId14"/>
    <p:sldId id="272" r:id="rId15"/>
    <p:sldId id="267" r:id="rId16"/>
    <p:sldId id="268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73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6367" y="1916832"/>
            <a:ext cx="857436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Наречие</a:t>
            </a:r>
          </a:p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Категория состояния</a:t>
            </a:r>
          </a:p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Служебные части речи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2086" y="620688"/>
            <a:ext cx="75328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Повторение изученного </a:t>
            </a:r>
          </a:p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 </a:t>
            </a:r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теме: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http://www.qctop.com/articles/upload/livres-3850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273" y="4725144"/>
            <a:ext cx="2216456" cy="1918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47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1772816"/>
            <a:ext cx="85689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400" dirty="0">
                <a:latin typeface="Arial"/>
                <a:ea typeface="Calibri"/>
                <a:cs typeface="Times New Roman"/>
              </a:rPr>
              <a:t>Мне </a:t>
            </a:r>
            <a:r>
              <a:rPr lang="ru-RU" sz="2400" b="1" dirty="0">
                <a:latin typeface="Arial"/>
                <a:ea typeface="Calibri"/>
                <a:cs typeface="Times New Roman"/>
              </a:rPr>
              <a:t>душно</a:t>
            </a:r>
            <a:r>
              <a:rPr lang="ru-RU" sz="2400" dirty="0">
                <a:latin typeface="Arial"/>
                <a:ea typeface="Calibri"/>
                <a:cs typeface="Times New Roman"/>
              </a:rPr>
              <a:t> в жаре смолистого 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воздуха.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Arial"/>
                <a:ea typeface="Calibri"/>
                <a:cs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400" dirty="0">
                <a:latin typeface="Arial"/>
                <a:ea typeface="Calibri"/>
                <a:cs typeface="Times New Roman"/>
              </a:rPr>
              <a:t>Ей было и </a:t>
            </a:r>
            <a:r>
              <a:rPr lang="ru-RU" sz="2400" b="1" dirty="0">
                <a:latin typeface="Arial"/>
                <a:ea typeface="Calibri"/>
                <a:cs typeface="Times New Roman"/>
              </a:rPr>
              <a:t>стыдно</a:t>
            </a:r>
            <a:r>
              <a:rPr lang="ru-RU" sz="2400" dirty="0">
                <a:latin typeface="Arial"/>
                <a:ea typeface="Calibri"/>
                <a:cs typeface="Times New Roman"/>
              </a:rPr>
              <a:t> чего-то, и </a:t>
            </a:r>
            <a:r>
              <a:rPr lang="ru-RU" sz="2400" b="1" dirty="0">
                <a:latin typeface="Arial"/>
                <a:ea typeface="Calibri"/>
                <a:cs typeface="Times New Roman"/>
              </a:rPr>
              <a:t>досадно</a:t>
            </a:r>
            <a:r>
              <a:rPr lang="ru-RU" sz="2400" dirty="0">
                <a:latin typeface="Arial"/>
                <a:ea typeface="Calibri"/>
                <a:cs typeface="Times New Roman"/>
              </a:rPr>
              <a:t> на кого-то, не то на себя, не то на 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Обломова.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Arial"/>
                <a:ea typeface="Calibri"/>
                <a:cs typeface="Times New Roman"/>
              </a:rPr>
              <a:t>Тихо</a:t>
            </a:r>
            <a:r>
              <a:rPr lang="ru-RU" sz="2400" dirty="0">
                <a:latin typeface="Arial"/>
                <a:ea typeface="Calibri"/>
                <a:cs typeface="Times New Roman"/>
              </a:rPr>
              <a:t> уж очень, и собаки не 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лают.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400" dirty="0">
                <a:latin typeface="Arial"/>
                <a:ea typeface="Calibri"/>
                <a:cs typeface="Times New Roman"/>
              </a:rPr>
              <a:t>Зимним утром </a:t>
            </a:r>
            <a:r>
              <a:rPr lang="ru-RU" sz="2400" b="1" dirty="0" smtClean="0">
                <a:latin typeface="Arial"/>
                <a:ea typeface="Calibri"/>
                <a:cs typeface="Times New Roman"/>
              </a:rPr>
              <a:t>морозно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2400" b="1" dirty="0">
                <a:latin typeface="Arial"/>
                <a:ea typeface="Calibri"/>
                <a:cs typeface="Times New Roman"/>
              </a:rPr>
              <a:t>Нельзя</a:t>
            </a:r>
            <a:r>
              <a:rPr lang="ru-RU" sz="2400" dirty="0">
                <a:latin typeface="Arial"/>
                <a:ea typeface="Calibri"/>
                <a:cs typeface="Times New Roman"/>
              </a:rPr>
              <a:t> 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курить.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3913" y="611396"/>
            <a:ext cx="7336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>
                <a:latin typeface="Arial"/>
                <a:ea typeface="Calibri"/>
                <a:cs typeface="Times New Roman"/>
              </a:rPr>
              <a:t>Что обозначают </a:t>
            </a:r>
            <a:r>
              <a:rPr lang="ru-RU" sz="2400" b="1" i="1" dirty="0">
                <a:latin typeface="Arial"/>
                <a:ea typeface="Calibri"/>
                <a:cs typeface="Times New Roman"/>
              </a:rPr>
              <a:t>слова категории состояния</a:t>
            </a:r>
            <a:r>
              <a:rPr lang="ru-RU" sz="2400" i="1" dirty="0">
                <a:latin typeface="Arial"/>
                <a:ea typeface="Calibri"/>
                <a:cs typeface="Times New Roman"/>
              </a:rPr>
              <a:t> </a:t>
            </a:r>
            <a:endParaRPr lang="ru-RU" sz="2400" i="1" dirty="0" smtClean="0">
              <a:latin typeface="Arial"/>
              <a:ea typeface="Calibri"/>
              <a:cs typeface="Times New Roman"/>
            </a:endParaRPr>
          </a:p>
          <a:p>
            <a:pPr algn="ctr"/>
            <a:r>
              <a:rPr lang="ru-RU" sz="2400" i="1" dirty="0" smtClean="0">
                <a:latin typeface="Arial"/>
                <a:ea typeface="Calibri"/>
                <a:cs typeface="Times New Roman"/>
              </a:rPr>
              <a:t>в </a:t>
            </a:r>
            <a:r>
              <a:rPr lang="ru-RU" sz="2400" i="1" dirty="0">
                <a:latin typeface="Arial"/>
                <a:ea typeface="Calibri"/>
                <a:cs typeface="Times New Roman"/>
              </a:rPr>
              <a:t>данных предложениях?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262" y="242088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/>
                <a:ea typeface="Calibri"/>
                <a:cs typeface="Times New Roman"/>
              </a:rPr>
              <a:t>(</a:t>
            </a:r>
            <a:r>
              <a:rPr lang="ru-RU" sz="2400" u="sng" dirty="0">
                <a:latin typeface="Arial"/>
                <a:ea typeface="Calibri"/>
                <a:cs typeface="Times New Roman"/>
              </a:rPr>
              <a:t>физическое состояние</a:t>
            </a:r>
            <a:r>
              <a:rPr lang="ru-RU" sz="2400" dirty="0">
                <a:latin typeface="Arial"/>
                <a:ea typeface="Calibri"/>
                <a:cs typeface="Times New Roman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721" y="3527142"/>
            <a:ext cx="3420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/>
                <a:ea typeface="Calibri"/>
                <a:cs typeface="Times New Roman"/>
              </a:rPr>
              <a:t>(</a:t>
            </a:r>
            <a:r>
              <a:rPr lang="ru-RU" sz="2400" u="sng" dirty="0" smtClean="0">
                <a:latin typeface="Arial"/>
                <a:ea typeface="Calibri"/>
                <a:cs typeface="Times New Roman"/>
              </a:rPr>
              <a:t>душевное </a:t>
            </a:r>
            <a:r>
              <a:rPr lang="ru-RU" sz="2400" u="sng" dirty="0">
                <a:latin typeface="Arial"/>
                <a:ea typeface="Calibri"/>
                <a:cs typeface="Times New Roman"/>
              </a:rPr>
              <a:t>состояние</a:t>
            </a:r>
            <a:r>
              <a:rPr lang="ru-RU" sz="2400" dirty="0">
                <a:latin typeface="Arial"/>
                <a:ea typeface="Calibri"/>
                <a:cs typeface="Times New Roman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3101" y="4568485"/>
            <a:ext cx="610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/>
                <a:ea typeface="Calibri"/>
                <a:cs typeface="Times New Roman"/>
              </a:rPr>
              <a:t>(</a:t>
            </a:r>
            <a:r>
              <a:rPr lang="ru-RU" sz="2400" u="sng" dirty="0" smtClean="0">
                <a:latin typeface="Arial"/>
                <a:ea typeface="Calibri"/>
                <a:cs typeface="Times New Roman"/>
              </a:rPr>
              <a:t>состояние окружающей среды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)</a:t>
            </a:r>
            <a:endParaRPr lang="ru-RU" sz="2400" dirty="0">
              <a:latin typeface="Arial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71325" y="5052871"/>
            <a:ext cx="3420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/>
                <a:ea typeface="Calibri"/>
                <a:cs typeface="Times New Roman"/>
              </a:rPr>
              <a:t>(</a:t>
            </a:r>
            <a:r>
              <a:rPr lang="ru-RU" sz="2400" u="sng" dirty="0" smtClean="0">
                <a:latin typeface="Arial"/>
                <a:ea typeface="Calibri"/>
                <a:cs typeface="Times New Roman"/>
              </a:rPr>
              <a:t>состояние природы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)</a:t>
            </a:r>
            <a:endParaRPr lang="ru-RU" sz="2400" dirty="0">
              <a:latin typeface="Arial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49554" y="5615880"/>
            <a:ext cx="3420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/>
                <a:ea typeface="Calibri"/>
                <a:cs typeface="Times New Roman"/>
              </a:rPr>
              <a:t>(</a:t>
            </a:r>
            <a:r>
              <a:rPr lang="ru-RU" sz="2400" u="sng" dirty="0" smtClean="0">
                <a:latin typeface="Arial"/>
                <a:ea typeface="Calibri"/>
                <a:cs typeface="Times New Roman"/>
              </a:rPr>
              <a:t>оценка действий</a:t>
            </a:r>
            <a:r>
              <a:rPr lang="ru-RU" sz="2400" dirty="0" smtClean="0">
                <a:latin typeface="Arial"/>
                <a:ea typeface="Calibri"/>
                <a:cs typeface="Times New Roman"/>
              </a:rPr>
              <a:t>)</a:t>
            </a:r>
            <a:endParaRPr lang="ru-RU" sz="2400" dirty="0"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410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94542"/>
              </p:ext>
            </p:extLst>
          </p:nvPr>
        </p:nvGraphicFramePr>
        <p:xfrm>
          <a:off x="791581" y="320040"/>
          <a:ext cx="7560838" cy="6217920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существительное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зависит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от других слов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каков? какова?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каковы?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где?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каково?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обстоятельство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 безличном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предложении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(без подлежащего)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по родам, числам, падежам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изменяется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изменяется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признак предмета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признак действия, признак другого признака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состояние природы, человека, оценку действий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0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0402"/>
            <a:ext cx="72008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4000" b="1" i="1" u="sng" kern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Наречие</a:t>
            </a:r>
            <a:r>
              <a:rPr lang="ru-RU" sz="32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3200" kern="0" dirty="0">
                <a:solidFill>
                  <a:srgbClr val="3333CC"/>
                </a:solidFill>
                <a:latin typeface="Comic Sans MS" pitchFamily="66" charset="0"/>
              </a:rPr>
              <a:t>–</a:t>
            </a:r>
            <a:r>
              <a:rPr lang="ru-RU" sz="3200" kern="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это самостоятельная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ru-RU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неизменяемая</a:t>
            </a:r>
            <a:r>
              <a:rPr lang="ru-RU" sz="3200" kern="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знаменательная честь речи, которая обозначает признак действия, предмета или другого признака. Отвечает на вопросы:</a:t>
            </a:r>
            <a:r>
              <a:rPr lang="ru-RU" sz="3200" kern="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sz="32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где, когда, куда, откуда, почему, зачем и как?</a:t>
            </a:r>
            <a:r>
              <a:rPr lang="ru-RU" sz="32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7953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28178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b="1" kern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Слово категории состояния</a:t>
            </a:r>
            <a:r>
              <a:rPr lang="ru-RU" sz="2400" kern="0" dirty="0">
                <a:solidFill>
                  <a:srgbClr val="000000"/>
                </a:solidFill>
                <a:latin typeface="Comic Sans MS" pitchFamily="66" charset="0"/>
              </a:rPr>
              <a:t> – это часть речи, которая выражает модальные значения (возможность, невозможность и др.), обозначает состояние человека, животного или окружающей среды и выполняет роль именных частей сказуемых в односоставных безличных предложениях.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" y="2909888"/>
            <a:ext cx="9213697" cy="2031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295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Омонимичные формы слов на –О различаются по их синтаксическим функциям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51686"/>
            <a:ext cx="3888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</a:rPr>
              <a:t> Краткие прилагательные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среднего рода обозначают признак предмета и являются именными частями составных именных сказуемых в двусоставных предложениях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2775125"/>
            <a:ext cx="4536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Слова категории состояния</a:t>
            </a:r>
            <a:r>
              <a:rPr lang="ru-RU" sz="1600" b="1" dirty="0">
                <a:solidFill>
                  <a:srgbClr val="000000"/>
                </a:solidFill>
                <a:latin typeface="Comic Sans MS" pitchFamily="66" charset="0"/>
              </a:rPr>
              <a:t> обозначают состояние и имеют модальное значение и являются именными частями сказуемых в односоставных безличных        предложениях.</a:t>
            </a:r>
            <a:endParaRPr lang="ru-RU" sz="16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4675494"/>
            <a:ext cx="2880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</a:rPr>
              <a:t>Качественные наречия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обозначают признак действия или признака  и являются обстоятельствами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37140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1750656"/>
            <a:ext cx="8136904" cy="3356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Arial"/>
                <a:ea typeface="Calibri"/>
                <a:cs typeface="Times New Roman"/>
              </a:rPr>
              <a:t>Наречие </a:t>
            </a:r>
            <a:r>
              <a:rPr lang="ru-RU" sz="2400" dirty="0">
                <a:latin typeface="Arial"/>
                <a:ea typeface="Calibri"/>
                <a:cs typeface="Times New Roman"/>
              </a:rPr>
              <a:t>всегда обозначает …, а слова новой части речи обозначают … . </a:t>
            </a:r>
            <a:endParaRPr lang="ru-RU" sz="2400" dirty="0" smtClean="0"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Arial"/>
                <a:ea typeface="Calibri"/>
                <a:cs typeface="Times New Roman"/>
              </a:rPr>
              <a:t>Слова </a:t>
            </a:r>
            <a:r>
              <a:rPr lang="ru-RU" sz="2400" dirty="0">
                <a:latin typeface="Arial"/>
                <a:ea typeface="Calibri"/>
                <a:cs typeface="Times New Roman"/>
              </a:rPr>
              <a:t>категории состояния, как и наречия, не … . Разница между этими частями очень хорошо видна в предложении: категория состояния может быть только … в предложении, где нет …, а наречие … .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55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090172"/>
            <a:ext cx="8496944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i="1" dirty="0">
                <a:latin typeface="Arial"/>
                <a:ea typeface="Calibri"/>
                <a:cs typeface="Times New Roman"/>
              </a:rPr>
              <a:t>Лицо старика красиво и </a:t>
            </a:r>
            <a:r>
              <a:rPr lang="ru-RU" sz="2800" b="1" i="1" dirty="0">
                <a:latin typeface="Arial"/>
                <a:ea typeface="Calibri"/>
                <a:cs typeface="Times New Roman"/>
              </a:rPr>
              <a:t>спокойно</a:t>
            </a:r>
            <a:r>
              <a:rPr lang="ru-RU" sz="2800" i="1" dirty="0">
                <a:latin typeface="Arial"/>
                <a:ea typeface="Calibri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i="1" dirty="0">
                <a:latin typeface="Arial"/>
                <a:ea typeface="Calibri"/>
                <a:cs typeface="Times New Roman"/>
              </a:rPr>
              <a:t>На рассвете крепко и </a:t>
            </a:r>
            <a:r>
              <a:rPr lang="ru-RU" sz="2800" b="1" i="1" dirty="0">
                <a:latin typeface="Arial"/>
                <a:ea typeface="Calibri"/>
                <a:cs typeface="Times New Roman"/>
              </a:rPr>
              <a:t>спокойно</a:t>
            </a:r>
            <a:r>
              <a:rPr lang="ru-RU" sz="2800" i="1" dirty="0">
                <a:latin typeface="Arial"/>
                <a:ea typeface="Calibri"/>
                <a:cs typeface="Times New Roman"/>
              </a:rPr>
              <a:t> заснул ребенок.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i="1" dirty="0">
                <a:latin typeface="Arial"/>
                <a:ea typeface="Calibri"/>
                <a:cs typeface="Times New Roman"/>
              </a:rPr>
              <a:t>Сегодня в отделении было </a:t>
            </a:r>
            <a:r>
              <a:rPr lang="ru-RU" sz="2800" b="1" i="1" dirty="0">
                <a:latin typeface="Arial"/>
                <a:ea typeface="Calibri"/>
                <a:cs typeface="Times New Roman"/>
              </a:rPr>
              <a:t>спокойно</a:t>
            </a:r>
            <a:r>
              <a:rPr lang="ru-RU" sz="2800" i="1" dirty="0">
                <a:latin typeface="Arial"/>
                <a:ea typeface="Calibri"/>
                <a:cs typeface="Times New Roman"/>
              </a:rPr>
              <a:t>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813" y="836712"/>
            <a:ext cx="8202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>
                <a:latin typeface="Arial"/>
                <a:ea typeface="Calibri"/>
                <a:cs typeface="Times New Roman"/>
              </a:rPr>
              <a:t>Определите </a:t>
            </a:r>
            <a:r>
              <a:rPr lang="ru-RU" sz="2800" b="1" i="1" u="sng" dirty="0">
                <a:latin typeface="Arial"/>
                <a:ea typeface="Calibri"/>
                <a:cs typeface="Times New Roman"/>
              </a:rPr>
              <a:t>часть речи</a:t>
            </a:r>
            <a:r>
              <a:rPr lang="ru-RU" sz="2800" i="1" u="sng" dirty="0">
                <a:latin typeface="Arial"/>
                <a:ea typeface="Calibri"/>
                <a:cs typeface="Times New Roman"/>
              </a:rPr>
              <a:t>, пользуясь таблицей</a:t>
            </a:r>
          </a:p>
        </p:txBody>
      </p:sp>
    </p:spTree>
    <p:extLst>
      <p:ext uri="{BB962C8B-B14F-4D97-AF65-F5344CB8AC3E}">
        <p14:creationId xmlns:p14="http://schemas.microsoft.com/office/powerpoint/2010/main" val="3112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28178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«Не в службу, а в дружбу!»</a:t>
            </a:r>
          </a:p>
          <a:p>
            <a:pPr lvl="0"/>
            <a:endParaRPr lang="ru-RU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«Дружба не служба; а с кем дружить, на того служить!»</a:t>
            </a:r>
          </a:p>
          <a:p>
            <a:pPr lvl="0"/>
            <a:endParaRPr lang="ru-RU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«Сослужить кому-то добрую службу» </a:t>
            </a:r>
          </a:p>
          <a:p>
            <a:pPr lvl="0"/>
            <a:endParaRPr lang="ru-RU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«Дружба дружбой, а служба службой»</a:t>
            </a:r>
          </a:p>
        </p:txBody>
      </p:sp>
    </p:spTree>
    <p:extLst>
      <p:ext uri="{BB962C8B-B14F-4D97-AF65-F5344CB8AC3E}">
        <p14:creationId xmlns:p14="http://schemas.microsoft.com/office/powerpoint/2010/main" val="826302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3529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Предлог – </a:t>
            </a: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служебная часть речи, которая выражает зависимость существительных, числительных и местоимений от других слов в словосочетании и предложении.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36339"/>
            <a:ext cx="806489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По </a:t>
            </a:r>
            <a:r>
              <a:rPr lang="ru-RU" b="1" dirty="0"/>
              <a:t>происхождению: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/>
              <a:t> непроизводные: </a:t>
            </a:r>
            <a:r>
              <a:rPr lang="ru-RU" i="1" dirty="0"/>
              <a:t>в, на, под, у, к, с, над, от, по</a:t>
            </a:r>
            <a:r>
              <a:rPr lang="ru-RU" dirty="0"/>
              <a:t> и др.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/>
              <a:t> производные: </a:t>
            </a:r>
            <a:r>
              <a:rPr lang="ru-RU" i="1" dirty="0"/>
              <a:t>в течение (часа), в продолжение (лета), вследствие (наступления).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140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Союз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 – служебная часть речи, которая связывает как однородные члены предложения, так и простые предложения в составе сложного.</a:t>
            </a:r>
            <a:endParaRPr lang="ru-RU" sz="26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75958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По значению: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сочинительные;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подчинительные.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28959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92696"/>
            <a:ext cx="619268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Орфоэпия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Дрем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та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Гастрон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мия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К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мбала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Подбодр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ть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Н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искось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Ум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е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рший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Танц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вщица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Подс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дн</a:t>
            </a:r>
            <a:r>
              <a:rPr lang="ru-RU" sz="2800" u="sng" kern="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я (утка)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Обостр</a:t>
            </a:r>
            <a:r>
              <a:rPr lang="ru-RU" sz="2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</a:t>
            </a:r>
            <a:r>
              <a:rPr lang="ru-RU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ть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8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Тол</a:t>
            </a:r>
            <a:r>
              <a:rPr lang="ru-RU" sz="2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</a:t>
            </a:r>
            <a:r>
              <a:rPr lang="ru-RU" sz="28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ка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3198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68015"/>
              </p:ext>
            </p:extLst>
          </p:nvPr>
        </p:nvGraphicFramePr>
        <p:xfrm>
          <a:off x="1143000" y="731838"/>
          <a:ext cx="6366926" cy="5184321"/>
        </p:xfrm>
        <a:graphic>
          <a:graphicData uri="http://schemas.openxmlformats.org/drawingml/2006/table">
            <a:tbl>
              <a:tblPr/>
              <a:tblGrid>
                <a:gridCol w="6366926"/>
              </a:tblGrid>
              <a:tr h="16038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i="1" dirty="0" smtClean="0">
                          <a:latin typeface="Calibri"/>
                          <a:ea typeface="Calibri"/>
                          <a:cs typeface="Times New Roman"/>
                        </a:rPr>
                        <a:t>На берегу реки Исеть </a:t>
                      </a: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расположился </a:t>
                      </a:r>
                      <a:r>
                        <a:rPr lang="ru-RU" sz="2300" i="1" dirty="0" err="1" smtClean="0">
                          <a:latin typeface="Calibri"/>
                          <a:ea typeface="Calibri"/>
                          <a:cs typeface="Times New Roman"/>
                        </a:rPr>
                        <a:t>Спассо</a:t>
                      </a:r>
                      <a:r>
                        <a:rPr lang="ru-RU" sz="2300" i="1" dirty="0" smtClean="0">
                          <a:latin typeface="Calibri"/>
                          <a:ea typeface="Calibri"/>
                          <a:cs typeface="Times New Roman"/>
                        </a:rPr>
                        <a:t>-Преображенский </a:t>
                      </a: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собор</a:t>
                      </a:r>
                      <a:r>
                        <a:rPr lang="ru-RU" sz="2300" i="1" dirty="0" smtClean="0">
                          <a:latin typeface="Calibri"/>
                          <a:ea typeface="Calibri"/>
                          <a:cs typeface="Times New Roman"/>
                        </a:rPr>
                        <a:t>, и каждый </a:t>
                      </a: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гость города</a:t>
                      </a:r>
                      <a:r>
                        <a:rPr lang="ru-RU" sz="2300" i="1" dirty="0" smtClean="0">
                          <a:latin typeface="Calibri"/>
                          <a:ea typeface="Calibri"/>
                          <a:cs typeface="Times New Roman"/>
                        </a:rPr>
                        <a:t> обязательно </a:t>
                      </a: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посетит </a:t>
                      </a:r>
                      <a:r>
                        <a:rPr lang="ru-RU" sz="2300" i="1" dirty="0" smtClean="0">
                          <a:latin typeface="Calibri"/>
                          <a:ea typeface="Calibri"/>
                          <a:cs typeface="Times New Roman"/>
                        </a:rPr>
                        <a:t>это место. </a:t>
                      </a:r>
                      <a:endParaRPr lang="en-US" sz="2300" i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 smtClean="0">
                          <a:latin typeface="Calibri"/>
                          <a:ea typeface="Calibri"/>
                          <a:cs typeface="Times New Roman"/>
                        </a:rPr>
                        <a:t>[ </a:t>
                      </a:r>
                      <a:r>
                        <a:rPr lang="en-US" sz="2300" u="dbl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23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300" u="sng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, и 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2300" u="sng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300" u="dbl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300" dirty="0" smtClean="0"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ru-RU" sz="23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Жители</a:t>
                      </a:r>
                      <a:r>
                        <a:rPr lang="ru-RU" sz="2300" i="1" u="none" baseline="0" dirty="0" smtClean="0">
                          <a:latin typeface="Calibri"/>
                          <a:ea typeface="Calibri"/>
                          <a:cs typeface="Times New Roman"/>
                        </a:rPr>
                        <a:t> этого города</a:t>
                      </a:r>
                      <a:r>
                        <a:rPr lang="ru-RU" sz="2300" i="1" u="none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i="1" dirty="0">
                          <a:latin typeface="Calibri"/>
                          <a:ea typeface="Calibri"/>
                          <a:cs typeface="Times New Roman"/>
                        </a:rPr>
                        <a:t>покажут гостям не только памятники старины, но и современное здание центральной библиотеки им. Зырянова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ru-RU" sz="2300" u="sng" dirty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u="dbl" dirty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  не только, но и  ]</a:t>
                      </a: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i="1" dirty="0">
                          <a:latin typeface="Calibri"/>
                          <a:ea typeface="Calibri"/>
                          <a:cs typeface="Times New Roman"/>
                        </a:rPr>
                        <a:t>Из окон экскурсионного автобуса видны то здание вокзала, то старинные купеческие торговые ряды, то стадион, то городской сад, отметивший недавно столетний юбилей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2300" u="dbl" dirty="0">
                          <a:latin typeface="Calibri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300" dirty="0" err="1">
                          <a:latin typeface="Calibri"/>
                          <a:ea typeface="Calibri"/>
                          <a:cs typeface="Times New Roman"/>
                        </a:rPr>
                        <a:t>то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300" u="sng" dirty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en-US" sz="2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, то </a:t>
                      </a:r>
                      <a:r>
                        <a:rPr lang="ru-RU" sz="2300" u="sng" dirty="0" smtClean="0">
                          <a:latin typeface="Calibri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3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300" dirty="0" err="1" smtClean="0">
                          <a:latin typeface="Calibri"/>
                          <a:ea typeface="Calibri"/>
                          <a:cs typeface="Times New Roman"/>
                        </a:rPr>
                        <a:t>то</a:t>
                      </a:r>
                      <a:r>
                        <a:rPr lang="ru-RU" sz="23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300" u="sng" dirty="0" smtClean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ru-RU" sz="23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300" dirty="0" err="1">
                          <a:latin typeface="Calibri"/>
                          <a:ea typeface="Calibri"/>
                          <a:cs typeface="Times New Roman"/>
                        </a:rPr>
                        <a:t>то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300" u="sng" dirty="0">
                          <a:latin typeface="Calibri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 , /</a:t>
                      </a:r>
                      <a:r>
                        <a:rPr lang="ru-RU" sz="2300" u="wavy" dirty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ru-RU" sz="2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300" dirty="0" smtClean="0">
                          <a:latin typeface="Calibr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300" dirty="0" smtClean="0"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Сочинительные союзы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94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3000" y="731838"/>
          <a:ext cx="6601949" cy="4838958"/>
        </p:xfrm>
        <a:graphic>
          <a:graphicData uri="http://schemas.openxmlformats.org/drawingml/2006/table">
            <a:tbl>
              <a:tblPr/>
              <a:tblGrid>
                <a:gridCol w="6601949"/>
              </a:tblGrid>
              <a:tr h="160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Я люблю </a:t>
                      </a:r>
                      <a:r>
                        <a:rPr lang="ru-RU" sz="1900" i="1" dirty="0" smtClean="0">
                          <a:latin typeface="Calibri"/>
                          <a:ea typeface="Calibri"/>
                          <a:cs typeface="Times New Roman"/>
                        </a:rPr>
                        <a:t>свой</a:t>
                      </a:r>
                      <a:r>
                        <a:rPr lang="ru-RU" sz="1900" i="1" baseline="0" dirty="0" smtClean="0">
                          <a:latin typeface="Calibri"/>
                          <a:ea typeface="Calibri"/>
                          <a:cs typeface="Times New Roman"/>
                        </a:rPr>
                        <a:t> город</a:t>
                      </a:r>
                      <a:r>
                        <a:rPr lang="ru-RU" sz="19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(по какой причине?), 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потому что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i="1" dirty="0" smtClean="0">
                          <a:latin typeface="Calibri"/>
                          <a:ea typeface="Calibri"/>
                          <a:cs typeface="Times New Roman"/>
                        </a:rPr>
                        <a:t>он</a:t>
                      </a:r>
                      <a:r>
                        <a:rPr lang="ru-RU" sz="1900" i="1" baseline="0" dirty="0" smtClean="0">
                          <a:latin typeface="Calibri"/>
                          <a:ea typeface="Calibri"/>
                          <a:cs typeface="Times New Roman"/>
                        </a:rPr>
                        <a:t> мне родной</a:t>
                      </a:r>
                      <a:r>
                        <a:rPr lang="ru-RU" sz="1900" i="1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Я хочу знать историю города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(с какой целью?),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чтобы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рассказать об этом своим детям.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Я буду считать себя действительно образованным тогда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(когда?),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когда 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я буду знать историю своего края.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Я был бы рад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(при каком условии?),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если бы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в нашей семье сохранились старые фотографии города.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3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Забытые виды старого </a:t>
                      </a:r>
                      <a:r>
                        <a:rPr lang="ru-RU" sz="1900" i="1" dirty="0" smtClean="0">
                          <a:latin typeface="Calibri"/>
                          <a:ea typeface="Calibri"/>
                          <a:cs typeface="Times New Roman"/>
                        </a:rPr>
                        <a:t>города 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возникали в моей памяти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(как?),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словно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кто-то взмахнул волшебной палочкой.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Мы не заметили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(чего?)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как 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они остановились возле городского музея.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Ворота оказались запертыми </a:t>
                      </a:r>
                      <a:r>
                        <a:rPr lang="ru-RU" sz="1900" dirty="0">
                          <a:latin typeface="Calibri"/>
                          <a:ea typeface="Calibri"/>
                          <a:cs typeface="Times New Roman"/>
                        </a:rPr>
                        <a:t>(несмотря на что?),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хотя 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было еще рано.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В сенях дуло со всех сторон, </a:t>
                      </a:r>
                      <a:r>
                        <a:rPr lang="ru-RU" sz="1900" b="1" i="1" dirty="0">
                          <a:latin typeface="Calibri"/>
                          <a:ea typeface="Calibri"/>
                          <a:cs typeface="Times New Roman"/>
                        </a:rPr>
                        <a:t>так что</a:t>
                      </a:r>
                      <a:r>
                        <a:rPr lang="ru-RU" sz="1900" i="1" dirty="0">
                          <a:latin typeface="Calibri"/>
                          <a:ea typeface="Calibri"/>
                          <a:cs typeface="Times New Roman"/>
                        </a:rPr>
                        <a:t> едва не погасла свеча.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Подчинительные союзы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454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Частицы</a:t>
            </a:r>
            <a:r>
              <a:rPr lang="ru-RU" dirty="0"/>
              <a:t> – служебные слова, которые придают различные дополнительные оттенки словам и предложениям или служат для образования новых форм слов.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86000"/>
              </p:ext>
            </p:extLst>
          </p:nvPr>
        </p:nvGraphicFramePr>
        <p:xfrm>
          <a:off x="539552" y="1340768"/>
          <a:ext cx="8136904" cy="4896544"/>
        </p:xfrm>
        <a:graphic>
          <a:graphicData uri="http://schemas.openxmlformats.org/drawingml/2006/table">
            <a:tbl>
              <a:tblPr/>
              <a:tblGrid>
                <a:gridCol w="2712066"/>
                <a:gridCol w="3729650"/>
                <a:gridCol w="1695188"/>
              </a:tblGrid>
              <a:tr h="7122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Формообразующие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Модальные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Отрицательные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84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повелительное и условное наклонение глагола: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пусть, пускай, бы (б)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степени сравнения прилагательных и наречий: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более, менее, самый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неопределенные местоимения: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-то, -либо, -</a:t>
                      </a:r>
                      <a:r>
                        <a:rPr lang="ru-RU" sz="1800" i="1" dirty="0" err="1">
                          <a:latin typeface="Calibri"/>
                          <a:ea typeface="Calibri"/>
                          <a:cs typeface="Times New Roman"/>
                        </a:rPr>
                        <a:t>нибудь</a:t>
                      </a: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, кое-, не-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вопросительные: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неужели, разве, ли(ль)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восклицательные: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что за, как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указательные: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вот, вон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усилительные: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даже, ведь, -то, все-таки, же, 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не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i="1" dirty="0">
                          <a:latin typeface="Calibri"/>
                          <a:ea typeface="Calibri"/>
                          <a:cs typeface="Times New Roman"/>
                        </a:rPr>
                        <a:t>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82" marR="56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690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Домашнее задание</a:t>
            </a:r>
          </a:p>
          <a:p>
            <a:pPr algn="ctr"/>
            <a:r>
              <a:rPr lang="ru-RU" b="1" i="1" dirty="0" smtClean="0"/>
              <a:t>Раскройте </a:t>
            </a:r>
            <a:r>
              <a:rPr lang="ru-RU" b="1" i="1" dirty="0"/>
              <a:t>скобки, вставьте пропущенные буквы, объясните написание.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11804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endParaRPr lang="ru-RU" dirty="0" smtClean="0"/>
          </a:p>
          <a:p>
            <a:pPr marL="457200" indent="-457200" algn="ctr">
              <a:buAutoNum type="arabicPeriod"/>
            </a:pPr>
            <a:endParaRPr lang="ru-RU" dirty="0"/>
          </a:p>
          <a:p>
            <a:pPr marL="457200" indent="-457200" algn="ctr">
              <a:buAutoNum type="arabicPeriod"/>
            </a:pPr>
            <a:endParaRPr lang="ru-RU" dirty="0" smtClean="0"/>
          </a:p>
          <a:p>
            <a:pPr marL="457200" indent="-457200" algn="ctr">
              <a:buAutoNum type="arabicPeriod"/>
            </a:pPr>
            <a:r>
              <a:rPr lang="ru-RU" dirty="0" smtClean="0"/>
              <a:t>(В)</a:t>
            </a:r>
            <a:r>
              <a:rPr lang="ru-RU" dirty="0" err="1" smtClean="0"/>
              <a:t>течени</a:t>
            </a:r>
            <a:r>
              <a:rPr lang="ru-RU" dirty="0" smtClean="0"/>
              <a:t>.. сражения он был стойким. – Солдат быстро продвигался вперед, попав (в)</a:t>
            </a:r>
            <a:r>
              <a:rPr lang="ru-RU" dirty="0" err="1" smtClean="0"/>
              <a:t>течени</a:t>
            </a:r>
            <a:r>
              <a:rPr lang="ru-RU" dirty="0" smtClean="0"/>
              <a:t>.. реки. </a:t>
            </a:r>
          </a:p>
          <a:p>
            <a:pPr marL="457200" indent="-457200" algn="ctr">
              <a:buAutoNum type="arabicPeriod"/>
            </a:pPr>
            <a:endParaRPr lang="ru-RU" dirty="0"/>
          </a:p>
          <a:p>
            <a:pPr algn="ctr"/>
            <a:r>
              <a:rPr lang="ru-RU" dirty="0"/>
              <a:t>2. Он сидел (в)</a:t>
            </a:r>
            <a:r>
              <a:rPr lang="ru-RU" dirty="0" err="1"/>
              <a:t>заключени</a:t>
            </a:r>
            <a:r>
              <a:rPr lang="ru-RU" dirty="0"/>
              <a:t>.. уже два года. – (В)</a:t>
            </a:r>
            <a:r>
              <a:rPr lang="ru-RU" dirty="0" err="1"/>
              <a:t>заключени</a:t>
            </a:r>
            <a:r>
              <a:rPr lang="ru-RU" dirty="0"/>
              <a:t>.. армейский хор исполнил ряд известных песен.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3. (В)</a:t>
            </a:r>
            <a:r>
              <a:rPr lang="ru-RU" dirty="0" err="1"/>
              <a:t>продолжени</a:t>
            </a:r>
            <a:r>
              <a:rPr lang="ru-RU" dirty="0"/>
              <a:t>.. повести герои встречаются. – Леса на земле изменялись (в)</a:t>
            </a:r>
            <a:r>
              <a:rPr lang="ru-RU" dirty="0" err="1"/>
              <a:t>продолжени</a:t>
            </a:r>
            <a:r>
              <a:rPr lang="ru-RU" dirty="0"/>
              <a:t>.. миллионов лет.</a:t>
            </a:r>
          </a:p>
          <a:p>
            <a:pPr algn="ctr"/>
            <a:r>
              <a:rPr lang="ru-RU" dirty="0"/>
              <a:t>    </a:t>
            </a:r>
          </a:p>
          <a:p>
            <a:pPr algn="ctr"/>
            <a:r>
              <a:rPr lang="ru-RU" dirty="0"/>
              <a:t>4. (В)</a:t>
            </a:r>
            <a:r>
              <a:rPr lang="ru-RU" dirty="0" err="1"/>
              <a:t>следстви</a:t>
            </a:r>
            <a:r>
              <a:rPr lang="ru-RU" dirty="0"/>
              <a:t>.. пожаров гибнут леса. – (В)</a:t>
            </a:r>
            <a:r>
              <a:rPr lang="ru-RU" dirty="0" err="1"/>
              <a:t>следстви</a:t>
            </a:r>
            <a:r>
              <a:rPr lang="ru-RU" dirty="0"/>
              <a:t>.. по этому делу, открылись новые обстоятельства.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5. (Не)смотря на большие морозы нужно было продолжать путь. – Альпинисты, (не)смотря вниз, поднимались все выше.</a:t>
            </a:r>
          </a:p>
        </p:txBody>
      </p:sp>
    </p:spTree>
    <p:extLst>
      <p:ext uri="{BB962C8B-B14F-4D97-AF65-F5344CB8AC3E}">
        <p14:creationId xmlns:p14="http://schemas.microsoft.com/office/powerpoint/2010/main" val="416357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2700" dir="12000096" algn="tl" rotWithShape="0">
                    <a:srgbClr val="000000">
                      <a:alpha val="39999"/>
                    </a:srgbClr>
                  </a:outerShdw>
                </a:effectLst>
                <a:latin typeface="Times New Roman"/>
                <a:cs typeface="Times New Roman"/>
              </a:rPr>
              <a:t>Определите </a:t>
            </a:r>
            <a:r>
              <a:rPr lang="ru-RU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2700" dir="12000096" algn="tl" rotWithShape="0">
                    <a:srgbClr val="000000">
                      <a:alpha val="39999"/>
                    </a:srgbClr>
                  </a:outerShdw>
                </a:effectLst>
                <a:latin typeface="Times New Roman"/>
                <a:cs typeface="Times New Roman"/>
              </a:rPr>
              <a:t>часть речи</a:t>
            </a:r>
            <a:endParaRPr lang="ru-RU" sz="2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12700" dir="12000096" algn="tl" rotWithShape="0">
                  <a:srgbClr val="000000">
                    <a:alpha val="3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14574"/>
            <a:ext cx="7632848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Спой мне песню, как синица 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тихо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 за морем жила.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Я 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весело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 бежал по тропинке.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Мне было очень 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в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есело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На улице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тихо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Море 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спокойно.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На душе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 спокойно.</a:t>
            </a:r>
          </a:p>
          <a:p>
            <a:pPr marL="533400" lvl="0" indent="-5334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Спит</a:t>
            </a:r>
            <a:r>
              <a:rPr lang="ru-RU" sz="2400" b="1" i="1" kern="0" dirty="0">
                <a:solidFill>
                  <a:srgbClr val="000000"/>
                </a:solidFill>
                <a:latin typeface="Arial"/>
              </a:rPr>
              <a:t> очень спокойно.</a:t>
            </a:r>
          </a:p>
        </p:txBody>
      </p:sp>
    </p:spTree>
    <p:extLst>
      <p:ext uri="{BB962C8B-B14F-4D97-AF65-F5344CB8AC3E}">
        <p14:creationId xmlns:p14="http://schemas.microsoft.com/office/powerpoint/2010/main" val="1926240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309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latin typeface="Garamond"/>
              </a:rPr>
              <a:t>Отправить выполненное задание на эл. почту учителя, преподающего в вашем классе: </a:t>
            </a:r>
            <a:br>
              <a:rPr lang="ru-RU" sz="2800" kern="0" dirty="0">
                <a:solidFill>
                  <a:srgbClr val="000000"/>
                </a:solidFill>
                <a:latin typeface="Garamond"/>
              </a:rPr>
            </a:br>
            <a:r>
              <a:rPr lang="ru-RU" sz="2800" kern="0" dirty="0">
                <a:solidFill>
                  <a:srgbClr val="000000"/>
                </a:solidFill>
                <a:latin typeface="Garamond"/>
              </a:rPr>
              <a:t>2303000195@edu.tatar.ru- </a:t>
            </a:r>
            <a:r>
              <a:rPr lang="ru-RU" sz="2800" kern="0" dirty="0" err="1">
                <a:solidFill>
                  <a:srgbClr val="000000"/>
                </a:solidFill>
                <a:latin typeface="Garamond"/>
              </a:rPr>
              <a:t>Шагабиева</a:t>
            </a:r>
            <a:r>
              <a:rPr lang="ru-RU" sz="2800" kern="0" dirty="0">
                <a:solidFill>
                  <a:srgbClr val="000000"/>
                </a:solidFill>
                <a:latin typeface="Garamond"/>
              </a:rPr>
              <a:t> Г.А</a:t>
            </a:r>
            <a:br>
              <a:rPr lang="ru-RU" sz="2800" kern="0" dirty="0">
                <a:solidFill>
                  <a:srgbClr val="000000"/>
                </a:solidFill>
                <a:latin typeface="Garamond"/>
              </a:rPr>
            </a:br>
            <a:r>
              <a:rPr lang="ru-RU" sz="2800" kern="0" dirty="0">
                <a:solidFill>
                  <a:srgbClr val="000000"/>
                </a:solidFill>
                <a:latin typeface="Garamond"/>
              </a:rPr>
              <a:t>2303000234@edu.tatar.ru- </a:t>
            </a:r>
            <a:r>
              <a:rPr lang="ru-RU" sz="2800" kern="0" dirty="0" err="1">
                <a:solidFill>
                  <a:srgbClr val="000000"/>
                </a:solidFill>
                <a:latin typeface="Garamond"/>
              </a:rPr>
              <a:t>Галимуллина</a:t>
            </a:r>
            <a:r>
              <a:rPr lang="ru-RU" sz="2800" kern="0" dirty="0">
                <a:solidFill>
                  <a:srgbClr val="000000"/>
                </a:solidFill>
                <a:latin typeface="Garamond"/>
              </a:rPr>
              <a:t> Г.Г</a:t>
            </a:r>
          </a:p>
          <a:p>
            <a:pPr marL="342900" lvl="0" indent="-34290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latin typeface="Garamond"/>
              </a:rPr>
              <a:t>rahimova.rosa.1958@mail.ru  Рахимова Р.Ш.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endParaRPr lang="ru-RU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417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айл:Scchtrba L 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5792"/>
            <a:ext cx="3403818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7564" y="4653135"/>
            <a:ext cx="3187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Лев Владимирович Щерба</a:t>
            </a:r>
            <a:endParaRPr lang="ru-RU" sz="2400" dirty="0"/>
          </a:p>
        </p:txBody>
      </p:sp>
      <p:pic>
        <p:nvPicPr>
          <p:cNvPr id="2052" name="Picture 4" descr="http://upload.wikimedia.org/wikipedia/ru/2/2d/Viktor_Vinograd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5792"/>
            <a:ext cx="3069702" cy="417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04048" y="4653136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Виктор Владимирович Виноградов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566124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статья «О частях речи в русском языке» </a:t>
            </a:r>
          </a:p>
          <a:p>
            <a:pPr algn="ctr"/>
            <a:r>
              <a:rPr lang="ru-RU" sz="2400" dirty="0" smtClean="0"/>
              <a:t>(1928 год)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983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2816" y="2132856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</a:rPr>
              <a:t>Лицо её грустно.</a:t>
            </a:r>
            <a:endParaRPr lang="ru-RU" sz="3200" dirty="0">
              <a:solidFill>
                <a:prstClr val="black"/>
              </a:solidFill>
              <a:latin typeface="Monotype Corsiva" pitchFamily="66" charset="0"/>
            </a:endParaRPr>
          </a:p>
          <a:p>
            <a:pPr lvl="0" algn="ctr">
              <a:lnSpc>
                <a:spcPct val="150000"/>
              </a:lnSpc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</a:rPr>
              <a:t>Она поёт грустно.</a:t>
            </a:r>
            <a:endParaRPr lang="ru-RU" sz="3200" dirty="0">
              <a:solidFill>
                <a:prstClr val="black"/>
              </a:solidFill>
              <a:latin typeface="Monotype Corsiva" pitchFamily="66" charset="0"/>
            </a:endParaRPr>
          </a:p>
          <a:p>
            <a:pPr lvl="0" algn="ctr">
              <a:lnSpc>
                <a:spcPct val="150000"/>
              </a:lnSpc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</a:rPr>
              <a:t>Всем было грустно.</a:t>
            </a:r>
            <a:endParaRPr lang="ru-RU" sz="3200" dirty="0">
              <a:solidFill>
                <a:prstClr val="black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4725144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u="sng" dirty="0" smtClean="0">
                <a:latin typeface="Arial"/>
                <a:ea typeface="Calibri"/>
                <a:cs typeface="Times New Roman"/>
              </a:rPr>
              <a:t>Какое слово встречается во всех предложениях?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Arial"/>
                <a:ea typeface="Calibri"/>
                <a:cs typeface="Times New Roman"/>
              </a:rPr>
              <a:t>1</a:t>
            </a:r>
            <a:r>
              <a:rPr lang="ru-RU" sz="2000" dirty="0">
                <a:latin typeface="Arial"/>
                <a:ea typeface="Calibri"/>
                <a:cs typeface="Times New Roman"/>
              </a:rPr>
              <a:t>. От какого слова задаем вопрос?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Arial"/>
                <a:ea typeface="Calibri"/>
                <a:cs typeface="Times New Roman"/>
              </a:rPr>
              <a:t>2. На какой вопрос отвечает?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Arial"/>
                <a:ea typeface="Calibri"/>
                <a:cs typeface="Times New Roman"/>
              </a:rPr>
              <a:t>3. Каким членом предложения является?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287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511095"/>
              </p:ext>
            </p:extLst>
          </p:nvPr>
        </p:nvGraphicFramePr>
        <p:xfrm>
          <a:off x="791581" y="393453"/>
          <a:ext cx="7560838" cy="6153471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2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732573"/>
              </p:ext>
            </p:extLst>
          </p:nvPr>
        </p:nvGraphicFramePr>
        <p:xfrm>
          <a:off x="791581" y="320040"/>
          <a:ext cx="7560838" cy="6153471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существительное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зависит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от других слов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6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4523"/>
              </p:ext>
            </p:extLst>
          </p:nvPr>
        </p:nvGraphicFramePr>
        <p:xfrm>
          <a:off x="791581" y="320040"/>
          <a:ext cx="7560838" cy="6153471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существительное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зависит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от других слов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каков? какова?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каковы?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где?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каково?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89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87126"/>
              </p:ext>
            </p:extLst>
          </p:nvPr>
        </p:nvGraphicFramePr>
        <p:xfrm>
          <a:off x="791581" y="320040"/>
          <a:ext cx="7560838" cy="6169584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существительное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зависит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от других слов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каков? какова?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каковы?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где?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каково?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обстоятельство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 безличном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предложении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(без подлежащего)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06910"/>
              </p:ext>
            </p:extLst>
          </p:nvPr>
        </p:nvGraphicFramePr>
        <p:xfrm>
          <a:off x="791581" y="320040"/>
          <a:ext cx="7560838" cy="6197043"/>
        </p:xfrm>
        <a:graphic>
          <a:graphicData uri="http://schemas.openxmlformats.org/drawingml/2006/table">
            <a:tbl>
              <a:tblPr firstRow="1" firstCol="1" bandRow="1"/>
              <a:tblGrid>
                <a:gridCol w="1889617"/>
                <a:gridCol w="1890407"/>
                <a:gridCol w="1890407"/>
                <a:gridCol w="1890407"/>
              </a:tblGrid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Краткое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прилагательное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Наречие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Слова категории состояния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 какому слову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относится?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существительное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зависит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от других слов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На какой вопрос отвечает?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каков? какова?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каковы?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где?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как? каково?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Каким членом предложения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является?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обстоятельство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сказуемое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 безличном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предложении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(без подлежащего)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Как изменяется?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по родам, числам, падежам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изменяется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не изменяется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4297" marR="54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9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</TotalTime>
  <Words>1313</Words>
  <Application>Microsoft Office PowerPoint</Application>
  <PresentationFormat>Экран (4:3)</PresentationFormat>
  <Paragraphs>264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Гульнара</dc:creator>
  <cp:lastModifiedBy>Гульнара</cp:lastModifiedBy>
  <cp:revision>18</cp:revision>
  <dcterms:modified xsi:type="dcterms:W3CDTF">2020-05-15T10:40:20Z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127808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