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4" r:id="rId2"/>
  </p:sldMasterIdLst>
  <p:notesMasterIdLst>
    <p:notesMasterId r:id="rId24"/>
  </p:notesMasterIdLst>
  <p:sldIdLst>
    <p:sldId id="317" r:id="rId3"/>
    <p:sldId id="315" r:id="rId4"/>
    <p:sldId id="319" r:id="rId5"/>
    <p:sldId id="372" r:id="rId6"/>
    <p:sldId id="375" r:id="rId7"/>
    <p:sldId id="376" r:id="rId8"/>
    <p:sldId id="370" r:id="rId9"/>
    <p:sldId id="377" r:id="rId10"/>
    <p:sldId id="320" r:id="rId11"/>
    <p:sldId id="321" r:id="rId12"/>
    <p:sldId id="359" r:id="rId13"/>
    <p:sldId id="312" r:id="rId14"/>
    <p:sldId id="371" r:id="rId15"/>
    <p:sldId id="374" r:id="rId16"/>
    <p:sldId id="378" r:id="rId17"/>
    <p:sldId id="379" r:id="rId18"/>
    <p:sldId id="316" r:id="rId19"/>
    <p:sldId id="380" r:id="rId20"/>
    <p:sldId id="381" r:id="rId21"/>
    <p:sldId id="382" r:id="rId22"/>
    <p:sldId id="38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6980D"/>
    <a:srgbClr val="CFFDD1"/>
    <a:srgbClr val="AEFCB2"/>
    <a:srgbClr val="EBFFFF"/>
    <a:srgbClr val="FFFFD1"/>
    <a:srgbClr val="B2F8C9"/>
    <a:srgbClr val="E97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02315-1B32-42C4-80FC-CA404AC235CB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7FA31-0419-4CA3-9E74-DD634234C7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77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6B8A-AFDC-447F-9373-3FF08BBFE379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61DEF0E-A162-42DD-BFF7-B407E6BBB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Прямоугольник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Прямоугольник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47636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6B8A-AFDC-447F-9373-3FF08BBFE379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EF0E-A162-42DD-BFF7-B407E6BBB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4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6B8A-AFDC-447F-9373-3FF08BBFE379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EF0E-A162-42DD-BFF7-B407E6BBB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8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6B8A-AFDC-447F-9373-3FF08BBFE379}" type="datetimeFigureOut">
              <a:rPr lang="ru-RU" smtClean="0">
                <a:solidFill>
                  <a:srgbClr val="A29A36"/>
                </a:solidFill>
              </a:rPr>
              <a:pPr/>
              <a:t>21.05.2020</a:t>
            </a:fld>
            <a:endParaRPr lang="ru-RU">
              <a:solidFill>
                <a:srgbClr val="A29A3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29A3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61DEF0E-A162-42DD-BFF7-B407E6BBB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76021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6B8A-AFDC-447F-9373-3FF08BBFE379}" type="datetimeFigureOut">
              <a:rPr lang="ru-RU" smtClean="0">
                <a:solidFill>
                  <a:srgbClr val="A29A36"/>
                </a:solidFill>
              </a:rPr>
              <a:pPr/>
              <a:t>21.05.2020</a:t>
            </a:fld>
            <a:endParaRPr lang="ru-RU">
              <a:solidFill>
                <a:srgbClr val="A29A3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29A3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EF0E-A162-42DD-BFF7-B407E6BBB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8781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6B8A-AFDC-447F-9373-3FF08BBFE379}" type="datetimeFigureOut">
              <a:rPr lang="ru-RU" smtClean="0">
                <a:solidFill>
                  <a:srgbClr val="A29A36"/>
                </a:solidFill>
              </a:rPr>
              <a:pPr/>
              <a:t>21.05.2020</a:t>
            </a:fld>
            <a:endParaRPr lang="ru-RU">
              <a:solidFill>
                <a:srgbClr val="A29A3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ru-RU">
              <a:solidFill>
                <a:srgbClr val="A29A3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761DEF0E-A162-42DD-BFF7-B407E6BBB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754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6B8A-AFDC-447F-9373-3FF08BBFE379}" type="datetimeFigureOut">
              <a:rPr lang="ru-RU" smtClean="0">
                <a:solidFill>
                  <a:srgbClr val="A29A36"/>
                </a:solidFill>
              </a:rPr>
              <a:pPr/>
              <a:t>21.05.2020</a:t>
            </a:fld>
            <a:endParaRPr lang="ru-RU">
              <a:solidFill>
                <a:srgbClr val="A29A3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29A3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EF0E-A162-42DD-BFF7-B407E6BBB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1603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6B8A-AFDC-447F-9373-3FF08BBFE379}" type="datetimeFigureOut">
              <a:rPr lang="ru-RU" smtClean="0">
                <a:solidFill>
                  <a:srgbClr val="A29A36"/>
                </a:solidFill>
              </a:rPr>
              <a:pPr/>
              <a:t>21.05.2020</a:t>
            </a:fld>
            <a:endParaRPr lang="ru-RU">
              <a:solidFill>
                <a:srgbClr val="A29A3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29A3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EF0E-A162-42DD-BFF7-B407E6BBB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6567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6B8A-AFDC-447F-9373-3FF08BBFE379}" type="datetimeFigureOut">
              <a:rPr lang="ru-RU" smtClean="0">
                <a:solidFill>
                  <a:srgbClr val="A29A36"/>
                </a:solidFill>
              </a:rPr>
              <a:pPr/>
              <a:t>21.05.2020</a:t>
            </a:fld>
            <a:endParaRPr lang="ru-RU">
              <a:solidFill>
                <a:srgbClr val="A29A3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29A3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EF0E-A162-42DD-BFF7-B407E6BBB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25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6B8A-AFDC-447F-9373-3FF08BBFE379}" type="datetimeFigureOut">
              <a:rPr lang="ru-RU" smtClean="0">
                <a:solidFill>
                  <a:srgbClr val="A29A36"/>
                </a:solidFill>
              </a:rPr>
              <a:pPr/>
              <a:t>21.05.2020</a:t>
            </a:fld>
            <a:endParaRPr lang="ru-RU">
              <a:solidFill>
                <a:srgbClr val="A29A3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29A3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EF0E-A162-42DD-BFF7-B407E6BBB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77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6B8A-AFDC-447F-9373-3FF08BBFE379}" type="datetimeFigureOut">
              <a:rPr lang="ru-RU" smtClean="0">
                <a:solidFill>
                  <a:srgbClr val="A29A36"/>
                </a:solidFill>
              </a:rPr>
              <a:pPr/>
              <a:t>21.05.2020</a:t>
            </a:fld>
            <a:endParaRPr lang="ru-RU">
              <a:solidFill>
                <a:srgbClr val="A29A3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29A3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EF0E-A162-42DD-BFF7-B407E6BBB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540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6B8A-AFDC-447F-9373-3FF08BBFE379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EF0E-A162-42DD-BFF7-B407E6BBB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7272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6B8A-AFDC-447F-9373-3FF08BBFE379}" type="datetimeFigureOut">
              <a:rPr lang="ru-RU" smtClean="0">
                <a:solidFill>
                  <a:srgbClr val="A29A36"/>
                </a:solidFill>
              </a:rPr>
              <a:pPr/>
              <a:t>21.05.2020</a:t>
            </a:fld>
            <a:endParaRPr lang="ru-RU">
              <a:solidFill>
                <a:srgbClr val="A29A3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 dirty="0">
              <a:solidFill>
                <a:srgbClr val="A29A3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761DEF0E-A162-42DD-BFF7-B407E6BBB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4436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6B8A-AFDC-447F-9373-3FF08BBFE379}" type="datetimeFigureOut">
              <a:rPr lang="ru-RU" smtClean="0">
                <a:solidFill>
                  <a:srgbClr val="A29A36"/>
                </a:solidFill>
              </a:rPr>
              <a:pPr/>
              <a:t>21.05.2020</a:t>
            </a:fld>
            <a:endParaRPr lang="ru-RU">
              <a:solidFill>
                <a:srgbClr val="A29A3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29A3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EF0E-A162-42DD-BFF7-B407E6BBB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5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6B8A-AFDC-447F-9373-3FF08BBFE379}" type="datetimeFigureOut">
              <a:rPr lang="ru-RU" smtClean="0">
                <a:solidFill>
                  <a:srgbClr val="A29A36"/>
                </a:solidFill>
              </a:rPr>
              <a:pPr/>
              <a:t>21.05.2020</a:t>
            </a:fld>
            <a:endParaRPr lang="ru-RU">
              <a:solidFill>
                <a:srgbClr val="A29A3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29A3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EF0E-A162-42DD-BFF7-B407E6BBB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3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6B8A-AFDC-447F-9373-3FF08BBFE379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Прямоугольник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761DEF0E-A162-42DD-BFF7-B407E6BBB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085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6B8A-AFDC-447F-9373-3FF08BBFE379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EF0E-A162-42DD-BFF7-B407E6BBB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9533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6B8A-AFDC-447F-9373-3FF08BBFE379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EF0E-A162-42DD-BFF7-B407E6BBB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7455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6B8A-AFDC-447F-9373-3FF08BBFE379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EF0E-A162-42DD-BFF7-B407E6BBB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6B8A-AFDC-447F-9373-3FF08BBFE379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EF0E-A162-42DD-BFF7-B407E6BBB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01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6B8A-AFDC-447F-9373-3FF08BBFE379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EF0E-A162-42DD-BFF7-B407E6BBB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9696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6B8A-AFDC-447F-9373-3FF08BBFE379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761DEF0E-A162-42DD-BFF7-B407E6BBB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Прямоугольник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Прямоугольник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5786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EC6B8A-AFDC-447F-9373-3FF08BBFE379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61DEF0E-A162-42DD-BFF7-B407E6BBB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04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EC6B8A-AFDC-447F-9373-3FF08BBFE379}" type="datetimeFigureOut">
              <a:rPr lang="ru-RU" smtClean="0">
                <a:solidFill>
                  <a:srgbClr val="A29A36"/>
                </a:solidFill>
              </a:rPr>
              <a:pPr/>
              <a:t>21.05.2020</a:t>
            </a:fld>
            <a:endParaRPr lang="ru-RU">
              <a:solidFill>
                <a:srgbClr val="A29A3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A29A3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61DEF0E-A162-42DD-BFF7-B407E6BBB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6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072" y="257914"/>
            <a:ext cx="11513127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chemeClr val="accent3"/>
              </a:solidFill>
            </a:endParaRPr>
          </a:p>
          <a:p>
            <a:r>
              <a:rPr lang="ru-RU" sz="3600" b="1" dirty="0" smtClean="0">
                <a:solidFill>
                  <a:schemeClr val="accent2"/>
                </a:solidFill>
              </a:rPr>
              <a:t>Линия 22. </a:t>
            </a:r>
          </a:p>
          <a:p>
            <a:endParaRPr lang="ru-RU" sz="3600" b="1" dirty="0" smtClean="0">
              <a:solidFill>
                <a:schemeClr val="accent2"/>
              </a:solidFill>
            </a:endParaRPr>
          </a:p>
          <a:p>
            <a:r>
              <a:rPr lang="ru-RU" sz="3600" b="1" dirty="0" smtClean="0">
                <a:solidFill>
                  <a:schemeClr val="accent2"/>
                </a:solidFill>
              </a:rPr>
              <a:t>Типы заданий:</a:t>
            </a:r>
            <a:endParaRPr lang="ru-RU" sz="3600" b="1" dirty="0" smtClean="0">
              <a:solidFill>
                <a:schemeClr val="accent3"/>
              </a:solidFill>
            </a:endParaRPr>
          </a:p>
          <a:p>
            <a:endParaRPr lang="ru-RU" sz="1200" b="1" dirty="0">
              <a:solidFill>
                <a:schemeClr val="accent3"/>
              </a:solidFill>
            </a:endParaRPr>
          </a:p>
          <a:p>
            <a:pPr marL="514350" indent="-514350">
              <a:spcAft>
                <a:spcPts val="600"/>
              </a:spcAft>
              <a:buFontTx/>
              <a:buAutoNum type="arabicParenR"/>
            </a:pPr>
            <a:r>
              <a:rPr lang="ru-RU" altLang="ru-RU" sz="2800" dirty="0">
                <a:solidFill>
                  <a:schemeClr val="accent3"/>
                </a:solidFill>
                <a:latin typeface="Tahoma" pitchFamily="34" charset="0"/>
              </a:rPr>
              <a:t>методы биологических исследований; </a:t>
            </a:r>
          </a:p>
          <a:p>
            <a:pPr marL="514350" indent="-514350">
              <a:spcAft>
                <a:spcPts val="600"/>
              </a:spcAft>
              <a:buFontTx/>
              <a:buAutoNum type="arabicParenR"/>
            </a:pPr>
            <a:endParaRPr lang="ru-RU" altLang="ru-RU" sz="2800" dirty="0">
              <a:solidFill>
                <a:schemeClr val="accent3"/>
              </a:solidFill>
              <a:latin typeface="Tahoma" pitchFamily="34" charset="0"/>
            </a:endParaRPr>
          </a:p>
          <a:p>
            <a:pPr>
              <a:spcAft>
                <a:spcPts val="600"/>
              </a:spcAft>
            </a:pPr>
            <a:r>
              <a:rPr lang="ru-RU" altLang="ru-RU" sz="2800" dirty="0">
                <a:solidFill>
                  <a:schemeClr val="accent3"/>
                </a:solidFill>
                <a:latin typeface="Tahoma" pitchFamily="34" charset="0"/>
              </a:rPr>
              <a:t>2) анализ действия лекарственного препарата; </a:t>
            </a:r>
          </a:p>
          <a:p>
            <a:pPr>
              <a:spcAft>
                <a:spcPts val="600"/>
              </a:spcAft>
            </a:pPr>
            <a:endParaRPr lang="ru-RU" altLang="ru-RU" sz="2800" dirty="0">
              <a:solidFill>
                <a:schemeClr val="accent3"/>
              </a:solidFill>
              <a:latin typeface="Tahoma" pitchFamily="34" charset="0"/>
            </a:endParaRPr>
          </a:p>
          <a:p>
            <a:pPr>
              <a:spcAft>
                <a:spcPts val="600"/>
              </a:spcAft>
            </a:pPr>
            <a:r>
              <a:rPr lang="ru-RU" altLang="ru-RU" sz="2800" dirty="0">
                <a:solidFill>
                  <a:schemeClr val="accent3"/>
                </a:solidFill>
                <a:latin typeface="Tahoma" pitchFamily="34" charset="0"/>
              </a:rPr>
              <a:t>3) составление хромосомных карт ;  </a:t>
            </a:r>
          </a:p>
          <a:p>
            <a:pPr>
              <a:spcAft>
                <a:spcPts val="600"/>
              </a:spcAft>
            </a:pPr>
            <a:endParaRPr lang="ru-RU" altLang="ru-RU" sz="2800" dirty="0">
              <a:solidFill>
                <a:schemeClr val="accent3"/>
              </a:solidFill>
              <a:latin typeface="Tahoma" pitchFamily="34" charset="0"/>
            </a:endParaRPr>
          </a:p>
          <a:p>
            <a:pPr>
              <a:spcAft>
                <a:spcPts val="600"/>
              </a:spcAft>
            </a:pPr>
            <a:r>
              <a:rPr lang="ru-RU" altLang="ru-RU" sz="2800" dirty="0">
                <a:solidFill>
                  <a:schemeClr val="accent3"/>
                </a:solidFill>
                <a:latin typeface="Tahoma" pitchFamily="34" charset="0"/>
              </a:rPr>
              <a:t>4) анализ особенностей строения или процессов жизнедеятельности  организмов разных царств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84473" y="904245"/>
            <a:ext cx="512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dirty="0" smtClean="0">
                <a:solidFill>
                  <a:srgbClr val="C00000"/>
                </a:solidFill>
              </a:rPr>
              <a:t>!</a:t>
            </a:r>
            <a:endParaRPr lang="ru-RU" sz="15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37419" y="2050472"/>
            <a:ext cx="512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dirty="0" smtClean="0">
                <a:solidFill>
                  <a:srgbClr val="C00000"/>
                </a:solidFill>
              </a:rPr>
              <a:t>!</a:t>
            </a:r>
            <a:endParaRPr lang="ru-RU" sz="1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1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096" y="-65653"/>
            <a:ext cx="114914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Например:</a:t>
            </a:r>
          </a:p>
          <a:p>
            <a:endParaRPr lang="ru-RU" sz="4000" dirty="0">
              <a:solidFill>
                <a:schemeClr val="accent2"/>
              </a:solidFill>
            </a:endParaRPr>
          </a:p>
          <a:p>
            <a:r>
              <a:rPr lang="ru-RU" sz="4000" dirty="0">
                <a:solidFill>
                  <a:schemeClr val="accent2"/>
                </a:solidFill>
              </a:rPr>
              <a:t>1</a:t>
            </a:r>
            <a:r>
              <a:rPr lang="ru-RU" sz="4000" dirty="0" smtClean="0">
                <a:solidFill>
                  <a:schemeClr val="accent2"/>
                </a:solidFill>
              </a:rPr>
              <a:t>- исправлено верно</a:t>
            </a:r>
          </a:p>
          <a:p>
            <a:r>
              <a:rPr lang="ru-RU" sz="4000" dirty="0">
                <a:solidFill>
                  <a:schemeClr val="accent2"/>
                </a:solidFill>
              </a:rPr>
              <a:t>3</a:t>
            </a:r>
            <a:r>
              <a:rPr lang="ru-RU" sz="4000" dirty="0" smtClean="0">
                <a:solidFill>
                  <a:schemeClr val="accent2"/>
                </a:solidFill>
              </a:rPr>
              <a:t> – </a:t>
            </a:r>
            <a:r>
              <a:rPr lang="ru-RU" sz="4000" dirty="0">
                <a:solidFill>
                  <a:schemeClr val="accent2"/>
                </a:solidFill>
              </a:rPr>
              <a:t>исправлено верно</a:t>
            </a:r>
          </a:p>
          <a:p>
            <a:r>
              <a:rPr lang="ru-RU" sz="4000" dirty="0">
                <a:solidFill>
                  <a:schemeClr val="accent2"/>
                </a:solidFill>
              </a:rPr>
              <a:t>4</a:t>
            </a:r>
            <a:r>
              <a:rPr lang="ru-RU" sz="4000" dirty="0" smtClean="0">
                <a:solidFill>
                  <a:schemeClr val="accent2"/>
                </a:solidFill>
              </a:rPr>
              <a:t> – </a:t>
            </a:r>
            <a:r>
              <a:rPr lang="ru-RU" sz="4000" dirty="0">
                <a:solidFill>
                  <a:schemeClr val="accent2"/>
                </a:solidFill>
              </a:rPr>
              <a:t>исправлено верно</a:t>
            </a:r>
          </a:p>
          <a:p>
            <a:r>
              <a:rPr lang="ru-RU" sz="4000" dirty="0">
                <a:solidFill>
                  <a:schemeClr val="accent2"/>
                </a:solidFill>
              </a:rPr>
              <a:t>6</a:t>
            </a:r>
            <a:r>
              <a:rPr lang="ru-RU" sz="4000" dirty="0" smtClean="0">
                <a:solidFill>
                  <a:schemeClr val="accent2"/>
                </a:solidFill>
              </a:rPr>
              <a:t> – исправлено с дополнениями</a:t>
            </a:r>
          </a:p>
          <a:p>
            <a:r>
              <a:rPr lang="ru-RU" sz="4000" dirty="0">
                <a:solidFill>
                  <a:schemeClr val="accent2"/>
                </a:solidFill>
              </a:rPr>
              <a:t>7</a:t>
            </a:r>
            <a:r>
              <a:rPr lang="ru-RU" sz="4000" dirty="0" smtClean="0">
                <a:solidFill>
                  <a:schemeClr val="accent2"/>
                </a:solidFill>
              </a:rPr>
              <a:t> – исправлено неверно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6206836" y="1302327"/>
            <a:ext cx="886691" cy="1828800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661563" y="1846659"/>
            <a:ext cx="3020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3 балла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7927" y="3001144"/>
            <a:ext cx="3020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4000" b="1" dirty="0">
                <a:solidFill>
                  <a:schemeClr val="accent2"/>
                </a:solidFill>
              </a:rPr>
              <a:t>- 1балл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07927" y="3685464"/>
            <a:ext cx="3020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4000" b="1" dirty="0">
                <a:solidFill>
                  <a:schemeClr val="accent2"/>
                </a:solidFill>
              </a:rPr>
              <a:t>- 1балл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81744" y="5579242"/>
            <a:ext cx="5458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</a:rPr>
              <a:t>Итого: 3- 2 </a:t>
            </a:r>
            <a:r>
              <a:rPr lang="ru-RU" sz="4000" b="1" dirty="0" smtClean="0">
                <a:solidFill>
                  <a:schemeClr val="accent2"/>
                </a:solidFill>
              </a:rPr>
              <a:t>= 1 балл</a:t>
            </a:r>
            <a:endParaRPr lang="ru-RU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8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445" y="620689"/>
            <a:ext cx="105611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</a:rPr>
              <a:t>24. Найдите три ошибки в тексте «Фотосинтез». Укажите номера предложений, в которых сделаны ошибки, исправьте их.</a:t>
            </a:r>
          </a:p>
          <a:p>
            <a:endParaRPr lang="ru-RU" sz="2000" dirty="0">
              <a:solidFill>
                <a:srgbClr val="000000"/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</a:rPr>
              <a:t>1) К процессам анаболизма относят фотосинтез, хемосинтез, фотолиз воды и различные виды брожения. 2) Фотосинтез протекает в пластидах трёх видов: хлоропластах, хромопластах и лейкопластах. 3) В световой фазе фотосинтеза вода подвергается фотолизу. 4) В результате фотолиза воды образуется молекулярный кислород, который через устьица выделяется в атмосферный воздух. 5)Также в световой фазе фотосинтеза фотолизу подвергается углекислый газ. 6) В </a:t>
            </a:r>
            <a:r>
              <a:rPr lang="ru-RU" sz="20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</a:rPr>
              <a:t>темновой</a:t>
            </a:r>
            <a:r>
              <a:rPr lang="ru-RU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</a:rPr>
              <a:t> фазе происходит синтез глюкозы. 7) Для синтеза глюкозы используется энергия АТФ, которая запасается в световой фазе.</a:t>
            </a:r>
            <a:endParaRPr lang="ru-RU" sz="2000" dirty="0">
              <a:solidFill>
                <a:srgbClr val="000000"/>
              </a:solidFill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9437298" y="1863306"/>
            <a:ext cx="1871932" cy="3450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199072" y="2225615"/>
            <a:ext cx="3562709" cy="1725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088921" y="2501660"/>
            <a:ext cx="4088921" cy="1725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5339751" y="3407434"/>
            <a:ext cx="5227607" cy="863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385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081" r="1081" b="71815"/>
          <a:stretch/>
        </p:blipFill>
        <p:spPr>
          <a:xfrm>
            <a:off x="-1" y="554181"/>
            <a:ext cx="10654143" cy="3657125"/>
          </a:xfrm>
          <a:prstGeom prst="rect">
            <a:avLst/>
          </a:prstGeom>
        </p:spPr>
      </p:pic>
      <p:sp>
        <p:nvSpPr>
          <p:cNvPr id="3" name="Правая фигурная скобка 2"/>
          <p:cNvSpPr/>
          <p:nvPr/>
        </p:nvSpPr>
        <p:spPr>
          <a:xfrm>
            <a:off x="10300852" y="741047"/>
            <a:ext cx="886691" cy="1828800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654144" y="900545"/>
            <a:ext cx="153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Теория 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54143" y="2844565"/>
            <a:ext cx="1537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Анализ - Ответ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66255" y="3386038"/>
            <a:ext cx="7342909" cy="277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66255" y="3784818"/>
            <a:ext cx="6289963" cy="1385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051964" y="3798672"/>
            <a:ext cx="3034145" cy="138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авая фигурная скобка 11"/>
          <p:cNvSpPr/>
          <p:nvPr/>
        </p:nvSpPr>
        <p:spPr>
          <a:xfrm>
            <a:off x="10429011" y="2957929"/>
            <a:ext cx="505690" cy="699671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3"/>
          <p:cNvSpPr txBox="1">
            <a:spLocks/>
          </p:cNvSpPr>
          <p:nvPr/>
        </p:nvSpPr>
        <p:spPr>
          <a:xfrm>
            <a:off x="0" y="76118"/>
            <a:ext cx="11291454" cy="789559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3600" b="1" dirty="0" smtClean="0">
                <a:solidFill>
                  <a:schemeClr val="accent2"/>
                </a:solidFill>
              </a:rPr>
              <a:t>Линия 25. Исследовательские задачи</a:t>
            </a:r>
          </a:p>
        </p:txBody>
      </p:sp>
    </p:spTree>
    <p:extLst>
      <p:ext uri="{BB962C8B-B14F-4D97-AF65-F5344CB8AC3E}">
        <p14:creationId xmlns:p14="http://schemas.microsoft.com/office/powerpoint/2010/main" val="21796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245" y="813662"/>
            <a:ext cx="10237111" cy="226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25970" y="233716"/>
            <a:ext cx="2079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</a:rPr>
              <a:t>Линия 26.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1321" y="4271685"/>
            <a:ext cx="1142137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процессе эволюции семенные растения получили большие преимущества над споровыми. Приведите 4 доказательства значения </a:t>
            </a:r>
            <a:r>
              <a:rPr lang="ru-RU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этого </a:t>
            </a:r>
            <a:r>
              <a:rPr lang="ru-RU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ароморфоза. Ответ </a:t>
            </a:r>
            <a:r>
              <a:rPr lang="ru-RU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поясните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493034" y="3019245"/>
            <a:ext cx="6650966" cy="431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9989389" y="3942272"/>
            <a:ext cx="724619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43465" y="4175185"/>
            <a:ext cx="1207697" cy="863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173" y="1190445"/>
            <a:ext cx="11125531" cy="442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25970" y="233716"/>
            <a:ext cx="2079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</a:rPr>
              <a:t>Линия 27.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595223" y="2984739"/>
            <a:ext cx="4088921" cy="1725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8928340" y="2682816"/>
            <a:ext cx="2544793" cy="862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5275" y="506802"/>
            <a:ext cx="11887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Фрагмент </a:t>
            </a:r>
            <a:r>
              <a:rPr lang="ru-RU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молекулы ДНК имеет последовательность нуклеотидов: АТА АГГ АТГ </a:t>
            </a:r>
            <a:r>
              <a:rPr lang="ru-RU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ТЦГ </a:t>
            </a:r>
            <a:r>
              <a:rPr lang="ru-RU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ТТТ. Определите последовательность аминокислот во фрагменте полипептидной цепи и обоснуйте свой ответ. Какие изменения могли произойти в результате генетической мутации во фрагменте молекулы  ДНК, если вторая аминокислота в полипептиде заменилась на аминокислоту </a:t>
            </a:r>
            <a:r>
              <a:rPr lang="ru-RU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ФЕН, а в четвёртом триплете третий нуклеотид</a:t>
            </a:r>
            <a:r>
              <a:rPr lang="ru-RU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</a:rPr>
              <a:t> заменён на нуклеотид</a:t>
            </a:r>
            <a:r>
              <a:rPr lang="ru-RU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Ц? </a:t>
            </a:r>
            <a:r>
              <a:rPr lang="ru-RU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Какое свойство генетического кода позволяет получить разные фрагменты мутированной молекулы ДНК. Ответ обоснуйте. Для выполнения задания используем таблицу генетического кода</a:t>
            </a:r>
            <a:r>
              <a:rPr lang="ru-RU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420" y="121572"/>
            <a:ext cx="1443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</a:rPr>
              <a:t>Линия 27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63041" y="138023"/>
            <a:ext cx="44053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Генетический код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и-РНК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8957" y="630591"/>
          <a:ext cx="11291979" cy="5791200"/>
        </p:xfrm>
        <a:graphic>
          <a:graphicData uri="http://schemas.openxmlformats.org/drawingml/2006/table">
            <a:tbl>
              <a:tblPr/>
              <a:tblGrid>
                <a:gridCol w="2441276"/>
                <a:gridCol w="1322324"/>
                <a:gridCol w="1489887"/>
                <a:gridCol w="1664898"/>
                <a:gridCol w="1587261"/>
                <a:gridCol w="2786333"/>
              </a:tblGrid>
              <a:tr h="39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Первое основание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Второе основание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Третье основание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У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Ц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А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Г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У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Фен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Фен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Лей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Лей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Сер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Сер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Сер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Сер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Тир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Тир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-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Цис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Цис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Три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Г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Ц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Лей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Лей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Лей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Лей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Про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Про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Про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Про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Гис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Гис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Глн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Глн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Арг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Арг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Арг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Арг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Г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А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Иле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Иле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Иле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Мет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Тре</a:t>
                      </a:r>
                      <a:endParaRPr lang="ru-RU" sz="200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Тре</a:t>
                      </a:r>
                      <a:endParaRPr lang="ru-RU" sz="200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Тре</a:t>
                      </a:r>
                      <a:endParaRPr lang="ru-RU" sz="200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Тре</a:t>
                      </a:r>
                      <a:endParaRPr lang="ru-RU" sz="200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Асн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Асн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Лиз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Лиз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Сер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Сер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Арг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Арг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Г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Г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Вал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Вал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Вал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Вал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Ала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Ала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Ала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Ала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Асп</a:t>
                      </a:r>
                      <a:endParaRPr lang="ru-RU" sz="200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Асп</a:t>
                      </a:r>
                      <a:endParaRPr lang="ru-RU" sz="200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Глу</a:t>
                      </a:r>
                      <a:endParaRPr lang="ru-RU" sz="200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Глу</a:t>
                      </a:r>
                      <a:endParaRPr lang="ru-RU" sz="200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Гли</a:t>
                      </a:r>
                      <a:endParaRPr lang="ru-RU" sz="200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Гли</a:t>
                      </a:r>
                      <a:endParaRPr lang="ru-RU" sz="200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Гли</a:t>
                      </a:r>
                      <a:endParaRPr lang="ru-RU" sz="200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Гли</a:t>
                      </a:r>
                      <a:endParaRPr lang="ru-RU" sz="2000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Times New Roman"/>
                        </a:rPr>
                        <a:t>Г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3"/>
          <p:cNvSpPr txBox="1">
            <a:spLocks/>
          </p:cNvSpPr>
          <p:nvPr/>
        </p:nvSpPr>
        <p:spPr>
          <a:xfrm>
            <a:off x="401782" y="332659"/>
            <a:ext cx="11291454" cy="789559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3600" b="1" dirty="0" smtClean="0">
                <a:solidFill>
                  <a:schemeClr val="accent2"/>
                </a:solidFill>
              </a:rPr>
              <a:t>Линия 27. Задачи на генетический код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745" y="1209822"/>
            <a:ext cx="1143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Усложнение</a:t>
            </a:r>
            <a:r>
              <a:rPr lang="ru-RU" sz="3200" dirty="0" smtClean="0">
                <a:solidFill>
                  <a:schemeClr val="accent2"/>
                </a:solidFill>
              </a:rPr>
              <a:t> 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2"/>
                </a:solidFill>
              </a:rPr>
              <a:t>в условии задачи есть мутации (</a:t>
            </a:r>
            <a:r>
              <a:rPr lang="ru-RU" sz="3200" b="1" dirty="0" smtClean="0">
                <a:solidFill>
                  <a:schemeClr val="accent2"/>
                </a:solidFill>
              </a:rPr>
              <a:t>не одна, на два триплета</a:t>
            </a:r>
            <a:r>
              <a:rPr lang="ru-RU" sz="3200" dirty="0" smtClean="0">
                <a:solidFill>
                  <a:schemeClr val="accent2"/>
                </a:solidFill>
              </a:rPr>
              <a:t>),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 smtClean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2"/>
                </a:solidFill>
              </a:rPr>
              <a:t>описание свойств генетического кода (избыточность, специфичность и др.)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80618" y="332659"/>
            <a:ext cx="512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dirty="0" smtClean="0">
                <a:solidFill>
                  <a:srgbClr val="C00000"/>
                </a:solidFill>
              </a:rPr>
              <a:t>!</a:t>
            </a:r>
            <a:endParaRPr lang="ru-RU" sz="15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709" y="4530437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Проблемы: Оформление! Путают тире и запятые!</a:t>
            </a:r>
          </a:p>
          <a:p>
            <a:endParaRPr lang="ru-RU" sz="3200" b="1" dirty="0" smtClean="0">
              <a:solidFill>
                <a:schemeClr val="accent2"/>
              </a:solidFill>
            </a:endParaRPr>
          </a:p>
          <a:p>
            <a:r>
              <a:rPr lang="ru-RU" sz="3200" b="1" dirty="0" smtClean="0">
                <a:solidFill>
                  <a:schemeClr val="accent2"/>
                </a:solidFill>
              </a:rPr>
              <a:t>Все виды РНК – НЕ ПОНИМАЮТ УСЛОВИЕ!  </a:t>
            </a:r>
            <a:endParaRPr lang="ru-RU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3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4440" y="823554"/>
            <a:ext cx="1125396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кариотипе лошади 64 хромосомы. Определите число хромосом и молекул ДНК в клетках семенников при </a:t>
            </a:r>
            <a:r>
              <a:rPr lang="ru-RU" sz="2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спематогенезе</a:t>
            </a:r>
            <a:r>
              <a:rPr lang="ru-RU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у лошади в конце зоны размножения и в конце зоны роста объясните полученные </a:t>
            </a:r>
            <a:r>
              <a:rPr lang="ru-RU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результаты.</a:t>
            </a:r>
          </a:p>
          <a:p>
            <a:endParaRPr lang="ru-RU" sz="2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1) в конце зоны размножения число хромосом – 64, число молекул ДНК -64</a:t>
            </a:r>
            <a:endParaRPr lang="ru-RU" sz="2000" dirty="0">
              <a:solidFill>
                <a:srgbClr val="000000"/>
              </a:solidFill>
              <a:latin typeface="Verdana" pitchFamily="34" charset="0"/>
              <a:ea typeface="Verdana" pitchFamily="34" charset="0"/>
            </a:endParaRPr>
          </a:p>
          <a:p>
            <a:pPr eaLnBrk="0" hangingPunct="0"/>
            <a:r>
              <a:rPr lang="ru-RU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</a:rPr>
              <a:t>2) в конце зоны роста в клетках число хромосом – 64, число молекул  ДНК – 128</a:t>
            </a:r>
          </a:p>
          <a:p>
            <a:pPr eaLnBrk="0" hangingPunct="0"/>
            <a:r>
              <a:rPr lang="ru-RU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</a:rPr>
              <a:t>3)в зоне размножения клетки делятся митозом</a:t>
            </a:r>
          </a:p>
          <a:p>
            <a:pPr eaLnBrk="0" hangingPunct="0"/>
            <a:r>
              <a:rPr lang="ru-RU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</a:rPr>
              <a:t>4) в конце зоны роста число хромосом не меняется, число молекул ДНК увеличивается при репликации (подготовка к последующему делению)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3915" y="207836"/>
            <a:ext cx="1443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</a:rPr>
              <a:t>Линия 27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5187" y="4270877"/>
            <a:ext cx="1846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64</a:t>
            </a: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n </a:t>
            </a:r>
            <a:r>
              <a:rPr lang="ru-RU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64</a:t>
            </a:r>
            <a:r>
              <a:rPr lang="en-US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c</a:t>
            </a:r>
            <a:endParaRPr lang="ru-RU" sz="3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89849" y="3916392"/>
            <a:ext cx="1673525" cy="116456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2984740" y="3907765"/>
            <a:ext cx="1337094" cy="122495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457" y="783656"/>
            <a:ext cx="11561233" cy="10156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Aft>
                <a:spcPts val="690"/>
              </a:spcAft>
              <a:defRPr/>
            </a:pPr>
            <a:r>
              <a:rPr lang="ru-RU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Calibri" pitchFamily="34" charset="0"/>
              </a:rPr>
              <a:t>Какой </a:t>
            </a:r>
            <a:r>
              <a:rPr lang="ru-RU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Calibri" pitchFamily="34" charset="0"/>
              </a:rPr>
              <a:t>набор хромосом характерен для клеток слоевища </a:t>
            </a:r>
            <a:r>
              <a:rPr lang="ru-RU" sz="2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Calibri" pitchFamily="34" charset="0"/>
              </a:rPr>
              <a:t>улотрикса</a:t>
            </a:r>
            <a:r>
              <a:rPr lang="ru-RU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Calibri" pitchFamily="34" charset="0"/>
              </a:rPr>
              <a:t> и для его гамет? Объясните, из каких исходных клеток и в результате, какого деления они образуются.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70652" y="1221643"/>
            <a:ext cx="7416800" cy="5048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/>
              <a:buNone/>
              <a:defRPr/>
            </a:pPr>
            <a:endParaRPr lang="ru-RU" alt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3915" y="207836"/>
            <a:ext cx="1443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</a:rPr>
              <a:t>Линия 27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79133"/>
          <a:stretch/>
        </p:blipFill>
        <p:spPr>
          <a:xfrm>
            <a:off x="-1" y="170355"/>
            <a:ext cx="11873345" cy="15337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3381" y="3477490"/>
            <a:ext cx="6116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ПАРАГРАФ 5. Методы изучения клеток. Стр. 28-32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3381" y="4472686"/>
            <a:ext cx="52924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3"/>
                </a:solidFill>
              </a:rPr>
              <a:t>Хроматография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3"/>
                </a:solidFill>
              </a:rPr>
              <a:t>Электрофорез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3"/>
                </a:solidFill>
              </a:rPr>
              <a:t>Центрифугирование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3"/>
                </a:solidFill>
              </a:rPr>
              <a:t>Метод меченых атомов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3"/>
                </a:solidFill>
              </a:rPr>
              <a:t>Микроскопия </a:t>
            </a:r>
            <a:endParaRPr lang="ru-RU" sz="2800" dirty="0">
              <a:solidFill>
                <a:schemeClr val="accent3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907" y="1704109"/>
            <a:ext cx="11388436" cy="1606830"/>
            <a:chOff x="311907" y="1704109"/>
            <a:chExt cx="11388436" cy="160683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6296"/>
            <a:stretch/>
          </p:blipFill>
          <p:spPr>
            <a:xfrm>
              <a:off x="311907" y="1704109"/>
              <a:ext cx="11388436" cy="1606830"/>
            </a:xfrm>
            <a:prstGeom prst="rect">
              <a:avLst/>
            </a:prstGeom>
            <a:ln w="28575">
              <a:solidFill>
                <a:schemeClr val="tx1">
                  <a:lumMod val="60000"/>
                  <a:lumOff val="40000"/>
                </a:schemeClr>
              </a:solidFill>
            </a:ln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3449782" y="1995055"/>
              <a:ext cx="7924800" cy="6927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845127" y="1995055"/>
              <a:ext cx="2431654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907" y="2964490"/>
            <a:ext cx="5043306" cy="375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3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4"/>
          <p:cNvSpPr>
            <a:spLocks noGrp="1" noChangeArrowheads="1"/>
          </p:cNvSpPr>
          <p:nvPr>
            <p:ph type="title"/>
          </p:nvPr>
        </p:nvSpPr>
        <p:spPr>
          <a:xfrm>
            <a:off x="698740" y="274638"/>
            <a:ext cx="10883660" cy="1143000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</a:rPr>
              <a:t>Знание циклов развития у растений, способов деления клеток при образовании гамет и спор, числа хромосом у растений при чередовании  поколений</a:t>
            </a:r>
          </a:p>
        </p:txBody>
      </p:sp>
      <p:graphicFrame>
        <p:nvGraphicFramePr>
          <p:cNvPr id="37926" name="Group 38"/>
          <p:cNvGraphicFramePr>
            <a:graphicFrameLocks noGrp="1"/>
          </p:cNvGraphicFramePr>
          <p:nvPr>
            <p:ph sz="half" idx="1"/>
          </p:nvPr>
        </p:nvGraphicFramePr>
        <p:xfrm>
          <a:off x="812800" y="1600200"/>
          <a:ext cx="10466917" cy="1900238"/>
        </p:xfrm>
        <a:graphic>
          <a:graphicData uri="http://schemas.openxmlformats.org/drawingml/2006/table">
            <a:tbl>
              <a:tblPr/>
              <a:tblGrid>
                <a:gridCol w="10466917"/>
              </a:tblGrid>
              <a:tr h="1900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Спорофит (2n) – бесполое поколение – образует споры путём мейоза, развивается из зиготы (2n)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Гаметофит (n)  – половое поколение – образует гаметы путём митоза, развивается из споры (n)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7934" name="Group 46"/>
          <p:cNvGraphicFramePr>
            <a:graphicFrameLocks noGrp="1"/>
          </p:cNvGraphicFramePr>
          <p:nvPr>
            <p:ph sz="half" idx="2"/>
          </p:nvPr>
        </p:nvGraphicFramePr>
        <p:xfrm>
          <a:off x="912285" y="3789363"/>
          <a:ext cx="10272183" cy="1744662"/>
        </p:xfrm>
        <a:graphic>
          <a:graphicData uri="http://schemas.openxmlformats.org/drawingml/2006/table">
            <a:tbl>
              <a:tblPr/>
              <a:tblGrid>
                <a:gridCol w="10272183"/>
              </a:tblGrid>
              <a:tr h="3963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Смена поколений: </a:t>
                      </a:r>
                    </a:p>
                  </a:txBody>
                  <a:tcPr marL="121920" marR="12192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82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зигота (2n) → спорофит (2n) → мейоз → споры (n)  →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гаметофит (n)  → митоз →  гаметы (n)  → оплодотворение → зигота (2n)</a:t>
                      </a:r>
                    </a:p>
                  </a:txBody>
                  <a:tcPr marL="121920" marR="12192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Домашняя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Изучить презентацию решить тесты,  решения сфотографировать и отправить на эл 2303000095</a:t>
            </a:r>
            <a:r>
              <a:rPr lang="en-US" dirty="0" smtClean="0"/>
              <a:t>@edu.tatar.ru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66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22" t="5037" b="42320"/>
          <a:stretch/>
        </p:blipFill>
        <p:spPr bwMode="auto">
          <a:xfrm>
            <a:off x="335360" y="997527"/>
            <a:ext cx="11619512" cy="372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2146" y="224044"/>
            <a:ext cx="12189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Линия </a:t>
            </a:r>
            <a:r>
              <a:rPr lang="ru-RU" sz="3600" b="1" dirty="0">
                <a:solidFill>
                  <a:schemeClr val="accent2"/>
                </a:solidFill>
              </a:rPr>
              <a:t>22</a:t>
            </a:r>
            <a:r>
              <a:rPr lang="ru-RU" sz="3600" b="1" dirty="0" smtClean="0">
                <a:solidFill>
                  <a:schemeClr val="accent2"/>
                </a:solidFill>
              </a:rPr>
              <a:t>. </a:t>
            </a:r>
            <a:r>
              <a:rPr lang="ru-RU" sz="3600" dirty="0">
                <a:solidFill>
                  <a:schemeClr val="accent3"/>
                </a:solidFill>
                <a:latin typeface="Tahoma" pitchFamily="34" charset="0"/>
              </a:rPr>
              <a:t>А</a:t>
            </a:r>
            <a:r>
              <a:rPr lang="ru-RU" altLang="ru-RU" sz="3600" dirty="0" smtClean="0">
                <a:solidFill>
                  <a:schemeClr val="accent3"/>
                </a:solidFill>
                <a:latin typeface="Tahoma" pitchFamily="34" charset="0"/>
              </a:rPr>
              <a:t>нализ </a:t>
            </a:r>
            <a:r>
              <a:rPr lang="ru-RU" altLang="ru-RU" sz="3600" dirty="0">
                <a:solidFill>
                  <a:schemeClr val="accent3"/>
                </a:solidFill>
                <a:latin typeface="Tahoma" pitchFamily="34" charset="0"/>
              </a:rPr>
              <a:t>действия лекарственного </a:t>
            </a:r>
            <a:r>
              <a:rPr lang="ru-RU" altLang="ru-RU" sz="3600" dirty="0" smtClean="0">
                <a:solidFill>
                  <a:schemeClr val="accent3"/>
                </a:solidFill>
                <a:latin typeface="Tahoma" pitchFamily="34" charset="0"/>
              </a:rPr>
              <a:t>препарата </a:t>
            </a:r>
            <a:r>
              <a:rPr lang="ru-RU" sz="3600" b="1" dirty="0" smtClean="0">
                <a:solidFill>
                  <a:schemeClr val="accent2"/>
                </a:solidFill>
              </a:rPr>
              <a:t> </a:t>
            </a:r>
            <a:endParaRPr lang="ru-RU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2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741" y="804863"/>
            <a:ext cx="11102931" cy="207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25970" y="233716"/>
            <a:ext cx="2079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</a:rPr>
              <a:t>Линия 23.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727940" y="2251494"/>
            <a:ext cx="4658264" cy="43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6288657" y="2622431"/>
            <a:ext cx="5227608" cy="2587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1021" y="653182"/>
            <a:ext cx="81629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25970" y="233716"/>
            <a:ext cx="2079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</a:rPr>
              <a:t>Линия 23.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s://bio-ege.sdamgia.ru/get_file?id=24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3551" y="1514025"/>
            <a:ext cx="5257800" cy="20955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29728" y="748917"/>
            <a:ext cx="110245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</a:rPr>
              <a:t>Назовите путь эволюции, изображенный на рисунке цифрой 1. К чему приводит данный путь эволюции, приведите не менее трех его примеров, характерные для класса Млекопитающие.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5970" y="3923480"/>
            <a:ext cx="112660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5970" y="233716"/>
            <a:ext cx="2079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</a:rPr>
              <a:t>Линия 23.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131" y="1299892"/>
            <a:ext cx="10781412" cy="183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25970" y="233716"/>
            <a:ext cx="2079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</a:rPr>
              <a:t>Линия 23.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165" y="127671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096883" y="2510288"/>
            <a:ext cx="6107502" cy="2588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830128" y="1889185"/>
            <a:ext cx="6892506" cy="2588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120770" y="741870"/>
            <a:ext cx="1175780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На рисунке изображены псилофиты — вымершие растения.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Используя фрагмент геохронологической таблицы, установите эру и период, в который появились данные организмы, а также возможного предка уровня отдела растений.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Укажите, по каким признакам псилофиты относятся к высшим споровым растениям.</a:t>
            </a:r>
          </a:p>
        </p:txBody>
      </p:sp>
      <p:pic>
        <p:nvPicPr>
          <p:cNvPr id="100354" name="Picture 2" descr="https://bio-ege.sdamgia.ru/get_file?id=31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2593" y="1110741"/>
            <a:ext cx="3762375" cy="16478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5970" y="233716"/>
            <a:ext cx="2079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</a:rPr>
              <a:t>Линия 23.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9291" y="4249333"/>
            <a:ext cx="10317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</a:rPr>
              <a:t>Пользуйтесь таблицей сборника ЕГЭ</a:t>
            </a:r>
            <a:endParaRPr lang="ru-RU" sz="2000" dirty="0">
              <a:solidFill>
                <a:srgbClr val="000000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01782" y="332659"/>
            <a:ext cx="11291454" cy="11913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2"/>
                </a:solidFill>
              </a:rPr>
              <a:t>Линия </a:t>
            </a:r>
            <a:r>
              <a:rPr lang="ru-RU" sz="3600" b="1" dirty="0" smtClean="0">
                <a:solidFill>
                  <a:schemeClr val="accent2"/>
                </a:solidFill>
              </a:rPr>
              <a:t>24. Работа с текстом</a:t>
            </a:r>
            <a:endParaRPr lang="ru-RU" sz="36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2"/>
                </a:solidFill>
              </a:rPr>
              <a:t>необходимо </a:t>
            </a:r>
            <a:r>
              <a:rPr lang="ru-RU" sz="2800" dirty="0">
                <a:solidFill>
                  <a:schemeClr val="accent2"/>
                </a:solidFill>
              </a:rPr>
              <a:t>найти и исправить три ошибки в приведённом тексте</a:t>
            </a:r>
            <a:r>
              <a:rPr lang="ru-RU" sz="2800" dirty="0" smtClean="0">
                <a:solidFill>
                  <a:schemeClr val="accent2"/>
                </a:solidFill>
              </a:rPr>
              <a:t>.</a:t>
            </a:r>
            <a:endParaRPr lang="ru-RU" sz="2800" dirty="0">
              <a:solidFill>
                <a:schemeClr val="accent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68902"/>
              </p:ext>
            </p:extLst>
          </p:nvPr>
        </p:nvGraphicFramePr>
        <p:xfrm>
          <a:off x="290946" y="1851185"/>
          <a:ext cx="11194472" cy="45266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920753">
                  <a:extLst>
                    <a:ext uri="{9D8B030D-6E8A-4147-A177-3AD203B41FA5}">
                      <a16:colId xmlns="" xmlns:a16="http://schemas.microsoft.com/office/drawing/2014/main" val="3013432973"/>
                    </a:ext>
                  </a:extLst>
                </a:gridCol>
                <a:gridCol w="1273719">
                  <a:extLst>
                    <a:ext uri="{9D8B030D-6E8A-4147-A177-3AD203B41FA5}">
                      <a16:colId xmlns="" xmlns:a16="http://schemas.microsoft.com/office/drawing/2014/main" val="1297513878"/>
                    </a:ext>
                  </a:extLst>
                </a:gridCol>
              </a:tblGrid>
              <a:tr h="36371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2"/>
                          </a:solidFill>
                          <a:effectLst/>
                        </a:rPr>
                        <a:t>Содержание верного ответа и указания по оцениванию (правильный ответ должен содержать следующие позиции)</a:t>
                      </a:r>
                      <a:endParaRPr lang="ru-RU" sz="2000" b="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96" marR="68196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accent2"/>
                          </a:solidFill>
                          <a:effectLst/>
                        </a:rPr>
                        <a:t>Баллы</a:t>
                      </a:r>
                      <a:endParaRPr lang="ru-RU" sz="2000" b="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96" marR="68196" marT="0" marB="0"/>
                </a:tc>
                <a:extLst>
                  <a:ext uri="{0D108BD9-81ED-4DB2-BD59-A6C34878D82A}">
                    <a16:rowId xmlns="" xmlns:a16="http://schemas.microsoft.com/office/drawing/2014/main" val="850786204"/>
                  </a:ext>
                </a:extLst>
              </a:tr>
              <a:tr h="1173832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effectLst/>
                        </a:rPr>
                        <a:t>Если </a:t>
                      </a:r>
                      <a:r>
                        <a:rPr lang="ru-RU" sz="2000" b="1" dirty="0">
                          <a:solidFill>
                            <a:schemeClr val="accent2"/>
                          </a:solidFill>
                          <a:effectLst/>
                        </a:rPr>
                        <a:t>в ответе участника исправлено 4 и более предложений наряду с тремя, данными в эталоне,  то за каждое лишнее исправление правильного предложения на неправильное снимается 1 балл.</a:t>
                      </a:r>
                      <a:endParaRPr lang="ru-RU" sz="2000" b="1" i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96" marR="68196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96" marR="68196" marT="0" marB="0"/>
                </a:tc>
                <a:extLst>
                  <a:ext uri="{0D108BD9-81ED-4DB2-BD59-A6C34878D82A}">
                    <a16:rowId xmlns="" xmlns:a16="http://schemas.microsoft.com/office/drawing/2014/main" val="2704962444"/>
                  </a:ext>
                </a:extLst>
              </a:tr>
              <a:tr h="18185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/>
                          </a:solidFill>
                          <a:effectLst/>
                        </a:rPr>
                        <a:t>В ответе указаны и исправлены все ошибки. Ответ не содержит неверной информации</a:t>
                      </a:r>
                      <a:endParaRPr lang="ru-RU" sz="20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96" marR="68196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/>
                          </a:solidFill>
                          <a:effectLst/>
                        </a:rPr>
                        <a:t>3</a:t>
                      </a:r>
                      <a:endParaRPr lang="ru-RU" sz="20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96" marR="68196" marT="0" marB="0"/>
                </a:tc>
                <a:extLst>
                  <a:ext uri="{0D108BD9-81ED-4DB2-BD59-A6C34878D82A}">
                    <a16:rowId xmlns="" xmlns:a16="http://schemas.microsoft.com/office/drawing/2014/main" val="3791338665"/>
                  </a:ext>
                </a:extLst>
              </a:tr>
              <a:tr h="36371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/>
                          </a:solidFill>
                          <a:effectLst/>
                        </a:rPr>
                        <a:t>В ответе указаны две-три ошибки, исправлены только две из них. </a:t>
                      </a:r>
                      <a:br>
                        <a:rPr lang="ru-RU" sz="2000" dirty="0">
                          <a:solidFill>
                            <a:schemeClr val="accent2"/>
                          </a:solidFill>
                          <a:effectLst/>
                        </a:rPr>
                      </a:br>
                      <a:r>
                        <a:rPr lang="ru-RU" sz="2000" dirty="0">
                          <a:solidFill>
                            <a:schemeClr val="accent2"/>
                          </a:solidFill>
                          <a:effectLst/>
                        </a:rPr>
                        <a:t>За неправильно названные и/или исправленные предложения баллы не снижаются</a:t>
                      </a:r>
                      <a:endParaRPr lang="ru-RU" sz="20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96" marR="68196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/>
                          </a:solidFill>
                          <a:effectLst/>
                        </a:rPr>
                        <a:t>2</a:t>
                      </a:r>
                      <a:endParaRPr lang="ru-RU" sz="20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96" marR="68196" marT="0" marB="0"/>
                </a:tc>
                <a:extLst>
                  <a:ext uri="{0D108BD9-81ED-4DB2-BD59-A6C34878D82A}">
                    <a16:rowId xmlns="" xmlns:a16="http://schemas.microsoft.com/office/drawing/2014/main" val="85205678"/>
                  </a:ext>
                </a:extLst>
              </a:tr>
              <a:tr h="36371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/>
                          </a:solidFill>
                          <a:effectLst/>
                        </a:rPr>
                        <a:t>В ответе указаны одна–три ошибки, исправлена только одна из них. 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/>
                          </a:solidFill>
                          <a:effectLst/>
                        </a:rPr>
                        <a:t>За неправильно названные и/или исправленные предложения баллы не снижаются</a:t>
                      </a:r>
                      <a:endParaRPr lang="ru-RU" sz="20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96" marR="68196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/>
                          </a:solidFill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96" marR="68196" marT="0" marB="0"/>
                </a:tc>
                <a:extLst>
                  <a:ext uri="{0D108BD9-81ED-4DB2-BD59-A6C34878D82A}">
                    <a16:rowId xmlns="" xmlns:a16="http://schemas.microsoft.com/office/drawing/2014/main" val="2312166839"/>
                  </a:ext>
                </a:extLst>
              </a:tr>
              <a:tr h="36371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/>
                          </a:solidFill>
                          <a:effectLst/>
                        </a:rPr>
                        <a:t>Ответ неправильный: все ошибки определены и исправлены неверно, ИЛИ указаны одна–три ошибки, но не исправлена ни одна из них</a:t>
                      </a:r>
                      <a:endParaRPr lang="ru-RU" sz="20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96" marR="68196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/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96" marR="68196" marT="0" marB="0"/>
                </a:tc>
                <a:extLst>
                  <a:ext uri="{0D108BD9-81ED-4DB2-BD59-A6C34878D82A}">
                    <a16:rowId xmlns="" xmlns:a16="http://schemas.microsoft.com/office/drawing/2014/main" val="180971511"/>
                  </a:ext>
                </a:extLst>
              </a:tr>
              <a:tr h="181857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2"/>
                          </a:solidFill>
                          <a:effectLst/>
                        </a:rPr>
                        <a:t>Максимальный балл</a:t>
                      </a:r>
                      <a:endParaRPr lang="ru-RU" sz="200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96" marR="68196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/>
                          </a:solidFill>
                          <a:effectLst/>
                        </a:rPr>
                        <a:t>3</a:t>
                      </a:r>
                      <a:endParaRPr lang="ru-RU" sz="20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96" marR="68196" marT="0" marB="0"/>
                </a:tc>
                <a:extLst>
                  <a:ext uri="{0D108BD9-81ED-4DB2-BD59-A6C34878D82A}">
                    <a16:rowId xmlns="" xmlns:a16="http://schemas.microsoft.com/office/drawing/2014/main" val="403383821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25891" y="1851185"/>
            <a:ext cx="512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dirty="0" smtClean="0">
                <a:solidFill>
                  <a:srgbClr val="C00000"/>
                </a:solidFill>
              </a:rPr>
              <a:t>!</a:t>
            </a:r>
            <a:endParaRPr lang="ru-RU" sz="1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8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Другая 6">
      <a:dk1>
        <a:srgbClr val="895D1D"/>
      </a:dk1>
      <a:lt1>
        <a:sysClr val="window" lastClr="FFFFFF"/>
      </a:lt1>
      <a:dk2>
        <a:srgbClr val="A29A36"/>
      </a:dk2>
      <a:lt2>
        <a:srgbClr val="ECE9C6"/>
      </a:lt2>
      <a:accent1>
        <a:srgbClr val="595959"/>
      </a:accent1>
      <a:accent2>
        <a:srgbClr val="424242"/>
      </a:accent2>
      <a:accent3>
        <a:srgbClr val="414141"/>
      </a:accent3>
      <a:accent4>
        <a:srgbClr val="877F6C"/>
      </a:accent4>
      <a:accent5>
        <a:srgbClr val="2C2C2C"/>
      </a:accent5>
      <a:accent6>
        <a:srgbClr val="AEB795"/>
      </a:accent6>
      <a:hlink>
        <a:srgbClr val="CC9900"/>
      </a:hlink>
      <a:folHlink>
        <a:srgbClr val="B2B2B2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2605893C-0678-4F97-A7C2-F745325C2C75}" vid="{46C7E9BB-0F4C-4A57-A92E-E9F8474935BD}"/>
    </a:ext>
  </a:extLst>
</a:theme>
</file>

<file path=ppt/theme/theme2.xml><?xml version="1.0" encoding="utf-8"?>
<a:theme xmlns:a="http://schemas.openxmlformats.org/drawingml/2006/main" name="1_Тема1">
  <a:themeElements>
    <a:clrScheme name="Другая 6">
      <a:dk1>
        <a:srgbClr val="895D1D"/>
      </a:dk1>
      <a:lt1>
        <a:sysClr val="window" lastClr="FFFFFF"/>
      </a:lt1>
      <a:dk2>
        <a:srgbClr val="A29A36"/>
      </a:dk2>
      <a:lt2>
        <a:srgbClr val="ECE9C6"/>
      </a:lt2>
      <a:accent1>
        <a:srgbClr val="595959"/>
      </a:accent1>
      <a:accent2>
        <a:srgbClr val="424242"/>
      </a:accent2>
      <a:accent3>
        <a:srgbClr val="414141"/>
      </a:accent3>
      <a:accent4>
        <a:srgbClr val="877F6C"/>
      </a:accent4>
      <a:accent5>
        <a:srgbClr val="2C2C2C"/>
      </a:accent5>
      <a:accent6>
        <a:srgbClr val="AEB795"/>
      </a:accent6>
      <a:hlink>
        <a:srgbClr val="CC9900"/>
      </a:hlink>
      <a:folHlink>
        <a:srgbClr val="B2B2B2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2605893C-0678-4F97-A7C2-F745325C2C75}" vid="{46C7E9BB-0F4C-4A57-A92E-E9F8474935B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1296</TotalTime>
  <Words>933</Words>
  <Application>Microsoft Office PowerPoint</Application>
  <PresentationFormat>Произвольный</PresentationFormat>
  <Paragraphs>202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Тема1</vt:lpstr>
      <vt:lpstr>1_Тема1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Знание циклов развития у растений, способов деления клеток при образовании гамет и спор, числа хромосом у растений при чередовании  поколений</vt:lpstr>
      <vt:lpstr>Домашняя работа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Мухаметзянова </cp:lastModifiedBy>
  <cp:revision>157</cp:revision>
  <dcterms:created xsi:type="dcterms:W3CDTF">2019-03-23T19:58:38Z</dcterms:created>
  <dcterms:modified xsi:type="dcterms:W3CDTF">2020-05-21T09:37:02Z</dcterms:modified>
</cp:coreProperties>
</file>