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307" r:id="rId3"/>
    <p:sldId id="257" r:id="rId4"/>
    <p:sldId id="258" r:id="rId5"/>
    <p:sldId id="268" r:id="rId6"/>
    <p:sldId id="265" r:id="rId7"/>
    <p:sldId id="266" r:id="rId8"/>
    <p:sldId id="269" r:id="rId9"/>
    <p:sldId id="289" r:id="rId10"/>
    <p:sldId id="288" r:id="rId11"/>
    <p:sldId id="290" r:id="rId12"/>
    <p:sldId id="267" r:id="rId13"/>
    <p:sldId id="264" r:id="rId14"/>
    <p:sldId id="262" r:id="rId15"/>
    <p:sldId id="263" r:id="rId16"/>
    <p:sldId id="259" r:id="rId17"/>
    <p:sldId id="260" r:id="rId18"/>
    <p:sldId id="309" r:id="rId19"/>
    <p:sldId id="310" r:id="rId20"/>
    <p:sldId id="306" r:id="rId21"/>
    <p:sldId id="311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24F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7EEFE-D0A4-4C96-85F8-5FF331EED9A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4F62B-0DB3-45BC-8B55-2C72D89B5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4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55D2B-1223-478E-9013-B178CF44F101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A4C38-17CA-4895-BCA7-F095164B4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AD7DB-35B5-4CDC-9514-88740061F2AC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2140E-3F74-4F13-9CAC-7021CA63A4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47C36-2C8B-4BF1-B9DE-77C20BEC69AF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B56D-2023-4CC5-85D2-156781AAA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50B3C-AF0D-4CCB-AB16-E27A2BE709B4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3495A-C710-4889-93E3-EBA7D8D5B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B1181-3FB3-40E2-A412-40952E14D0C6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2B38B-7091-46C0-9AB5-3F379391FE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D619F-1F64-4088-9073-28C843902D9B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14EF7-890C-421D-B05E-22631FD0D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C673-0E0F-47C5-A322-9EBDF8B41026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00F8B-C252-490E-808F-ED98061768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29690-568B-46DF-98C7-C4EC578FDB08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9466F-35A0-4C5D-A25D-4A271BF843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ADBB1-DA8B-42FE-9948-402D4061E071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0A008-BBBA-455D-8727-E3FC603277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D7AD-9ADC-4738-B6F4-ECBBFA48030C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D4705-27FC-4B10-83DC-CB7B36203E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725BD-AAED-412A-BD31-B7FB7580B263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53D95-FFF7-4214-8FC9-71573993E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4F43D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54B66E-DEA4-4BD9-BC42-18AD1FC2DA37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0E8871-FBD8-4112-BEA2-91DB75EEF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85" r:id="rId9"/>
    <p:sldLayoutId id="2147483676" r:id="rId10"/>
    <p:sldLayoutId id="2147483675" r:id="rId11"/>
  </p:sldLayoutIdLst>
  <p:transition>
    <p:circle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500306"/>
            <a:ext cx="7851648" cy="1828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CC00"/>
                </a:solidFill>
              </a:rPr>
              <a:t>Обобщение по теме «Причастие»</a:t>
            </a:r>
            <a:endParaRPr lang="ru-RU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89437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Задание: Исправить ошибки в употреблении причастных оборотов.</a:t>
            </a:r>
          </a:p>
          <a:p>
            <a:pPr>
              <a:buNone/>
            </a:pPr>
            <a:r>
              <a:rPr lang="ru-RU" sz="2400" b="1" dirty="0" smtClean="0"/>
              <a:t>1. Прочитанная книга мною лежала на столе.</a:t>
            </a:r>
          </a:p>
          <a:p>
            <a:pPr>
              <a:buNone/>
            </a:pPr>
            <a:r>
              <a:rPr lang="ru-RU" sz="2400" b="1" dirty="0" smtClean="0"/>
              <a:t>2. На деревьях распустились первые листочки, растущих около дома.</a:t>
            </a:r>
          </a:p>
          <a:p>
            <a:pPr>
              <a:buNone/>
            </a:pPr>
            <a:r>
              <a:rPr lang="ru-RU" sz="2400" b="1" dirty="0" smtClean="0"/>
              <a:t>3. Росшие незабудки у ручья уже зацвели.</a:t>
            </a:r>
          </a:p>
          <a:p>
            <a:pPr>
              <a:buNone/>
            </a:pPr>
            <a:r>
              <a:rPr lang="ru-RU" sz="2400" b="1" dirty="0" smtClean="0"/>
              <a:t>4. Появившиеся почки на деревьях говорили о наступившей весне.</a:t>
            </a:r>
          </a:p>
          <a:p>
            <a:pPr>
              <a:buNone/>
            </a:pP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428760"/>
          </a:xfrm>
        </p:spPr>
        <p:txBody>
          <a:bodyPr anchor="t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Повторим правила употребления причастных оборотов.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/>
              <a:t>1. </a:t>
            </a:r>
            <a:r>
              <a:rPr lang="ru-RU" sz="2800" b="1" i="1" dirty="0" smtClean="0">
                <a:solidFill>
                  <a:srgbClr val="C00000"/>
                </a:solidFill>
              </a:rPr>
              <a:t>Прочитанная мною </a:t>
            </a:r>
            <a:r>
              <a:rPr lang="ru-RU" sz="2800" b="1" dirty="0" smtClean="0"/>
              <a:t>книга лежала на столе.</a:t>
            </a:r>
          </a:p>
          <a:p>
            <a:pPr>
              <a:buNone/>
            </a:pPr>
            <a:r>
              <a:rPr lang="ru-RU" sz="2800" b="1" dirty="0" smtClean="0"/>
              <a:t>2. На деревьях, </a:t>
            </a:r>
            <a:r>
              <a:rPr lang="ru-RU" sz="2800" b="1" i="1" dirty="0" smtClean="0">
                <a:solidFill>
                  <a:srgbClr val="C00000"/>
                </a:solidFill>
              </a:rPr>
              <a:t>растущих около дома</a:t>
            </a:r>
            <a:r>
              <a:rPr lang="ru-RU" sz="2800" b="1" dirty="0" smtClean="0"/>
              <a:t>, распустились первые листочки.</a:t>
            </a:r>
          </a:p>
          <a:p>
            <a:pPr>
              <a:buNone/>
            </a:pPr>
            <a:r>
              <a:rPr lang="ru-RU" sz="2800" b="1" dirty="0" smtClean="0"/>
              <a:t>3. </a:t>
            </a:r>
            <a:r>
              <a:rPr lang="ru-RU" sz="2800" b="1" i="1" dirty="0" smtClean="0">
                <a:solidFill>
                  <a:srgbClr val="C00000"/>
                </a:solidFill>
              </a:rPr>
              <a:t>Росшие у ручья </a:t>
            </a:r>
            <a:r>
              <a:rPr lang="ru-RU" sz="2800" b="1" dirty="0" smtClean="0"/>
              <a:t>незабудки уже зацвели.</a:t>
            </a:r>
          </a:p>
          <a:p>
            <a:pPr>
              <a:buNone/>
            </a:pPr>
            <a:r>
              <a:rPr lang="ru-RU" sz="2800" b="1" dirty="0" smtClean="0"/>
              <a:t>4. </a:t>
            </a:r>
            <a:r>
              <a:rPr lang="ru-RU" sz="2800" b="1" i="1" dirty="0" smtClean="0">
                <a:solidFill>
                  <a:srgbClr val="C00000"/>
                </a:solidFill>
              </a:rPr>
              <a:t>Появившиеся на деревьях </a:t>
            </a:r>
            <a:r>
              <a:rPr lang="ru-RU" sz="2800" b="1" dirty="0" smtClean="0"/>
              <a:t>почки говорили о наступившей весне.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 anchor="t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Проверь.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Правописание суффиксов причастий или гласных перед ними.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429684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071702"/>
                <a:gridCol w="4071966"/>
              </a:tblGrid>
              <a:tr h="1357322">
                <a:tc gridSpan="2">
                  <a:txBody>
                    <a:bodyPr/>
                    <a:lstStyle/>
                    <a:p>
                      <a:r>
                        <a:rPr lang="ru-RU" sz="2400" dirty="0" smtClean="0"/>
                        <a:t>Зависят от спряжения глагола.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Суффиксы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</a:rPr>
                        <a:t> причастий настоящего времени.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Зависят от гласной неопределённой формы глагола.</a:t>
                      </a:r>
                    </a:p>
                    <a:p>
                      <a:r>
                        <a:rPr lang="ru-RU" sz="2400" dirty="0" smtClean="0"/>
                        <a:t>Гласные перед суффиксами причастий</a:t>
                      </a:r>
                      <a:r>
                        <a:rPr lang="ru-RU" sz="2400" baseline="0" dirty="0" smtClean="0"/>
                        <a:t> прошедшего времени.</a:t>
                      </a:r>
                      <a:endParaRPr lang="ru-RU" sz="2400" dirty="0"/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130391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От глагола</a:t>
                      </a:r>
                    </a:p>
                    <a:p>
                      <a:r>
                        <a:rPr lang="ru-RU" sz="2800" b="1" dirty="0" smtClean="0"/>
                        <a:t>1</a:t>
                      </a:r>
                      <a:r>
                        <a:rPr lang="ru-RU" sz="2800" dirty="0" smtClean="0"/>
                        <a:t> спряжения</a:t>
                      </a:r>
                      <a:endParaRPr lang="ru-RU" sz="2800" dirty="0"/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УЩ-ЮЩ</a:t>
                      </a:r>
                    </a:p>
                    <a:p>
                      <a:r>
                        <a:rPr lang="ru-RU" sz="2800" dirty="0" smtClean="0"/>
                        <a:t>ЕМ-ОМ</a:t>
                      </a:r>
                      <a:endParaRPr lang="ru-RU" sz="2800" dirty="0"/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ВШ (сохраняется гласная глагола в Н.Ф.)</a:t>
                      </a:r>
                    </a:p>
                    <a:p>
                      <a:r>
                        <a:rPr lang="ru-RU" sz="2800" dirty="0" smtClean="0"/>
                        <a:t>Н-НН (гласная А-Я,</a:t>
                      </a:r>
                      <a:r>
                        <a:rPr lang="ru-RU" sz="2800" baseline="0" dirty="0" smtClean="0"/>
                        <a:t> если от глагола на –</a:t>
                      </a:r>
                      <a:r>
                        <a:rPr lang="ru-RU" sz="2800" baseline="0" dirty="0" err="1" smtClean="0"/>
                        <a:t>ать</a:t>
                      </a:r>
                      <a:r>
                        <a:rPr lang="ru-RU" sz="2800" baseline="0" dirty="0" smtClean="0"/>
                        <a:t>, -ять), в остальных случаях – суффикс ЕНН</a:t>
                      </a:r>
                      <a:endParaRPr lang="ru-RU" sz="2800" dirty="0" smtClean="0"/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130391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От глагола </a:t>
                      </a:r>
                    </a:p>
                    <a:p>
                      <a:r>
                        <a:rPr lang="ru-RU" sz="2800" b="1" dirty="0" smtClean="0"/>
                        <a:t>2</a:t>
                      </a:r>
                      <a:r>
                        <a:rPr lang="ru-RU" sz="2800" dirty="0" smtClean="0"/>
                        <a:t> спряжения</a:t>
                      </a:r>
                      <a:endParaRPr lang="ru-RU" sz="2800" dirty="0"/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АЩ-ЯЩ</a:t>
                      </a:r>
                    </a:p>
                    <a:p>
                      <a:r>
                        <a:rPr lang="ru-RU" sz="2800" dirty="0" smtClean="0"/>
                        <a:t>ИМ</a:t>
                      </a:r>
                      <a:endParaRPr lang="ru-RU" sz="2800" dirty="0"/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990618"/>
          </a:xfrm>
        </p:spPr>
        <p:txBody>
          <a:bodyPr/>
          <a:lstStyle/>
          <a:p>
            <a:pPr algn="ctr"/>
            <a:r>
              <a:rPr lang="ru-RU" sz="2800" b="1" dirty="0" smtClean="0"/>
              <a:t>Вставить пропущенные буквы. От чего зависит написание гласной перед Н-НН в причастиях?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dirty="0" smtClean="0"/>
              <a:t>Расстрел…</a:t>
            </a:r>
            <a:r>
              <a:rPr lang="ru-RU" b="1" dirty="0" err="1" smtClean="0"/>
              <a:t>нные</a:t>
            </a:r>
            <a:r>
              <a:rPr lang="ru-RU" b="1" dirty="0" smtClean="0"/>
              <a:t> предатели, </a:t>
            </a:r>
          </a:p>
          <a:p>
            <a:pPr>
              <a:buFont typeface="Wingdings 2" pitchFamily="18" charset="2"/>
              <a:buNone/>
            </a:pPr>
            <a:r>
              <a:rPr lang="ru-RU" b="1" dirty="0" err="1" smtClean="0"/>
              <a:t>подстрел</a:t>
            </a:r>
            <a:r>
              <a:rPr lang="ru-RU" b="1" dirty="0" smtClean="0"/>
              <a:t>…</a:t>
            </a:r>
            <a:r>
              <a:rPr lang="ru-RU" b="1" dirty="0" err="1" smtClean="0"/>
              <a:t>нная</a:t>
            </a:r>
            <a:r>
              <a:rPr lang="ru-RU" b="1" dirty="0" smtClean="0"/>
              <a:t> утка, </a:t>
            </a:r>
          </a:p>
          <a:p>
            <a:pPr>
              <a:buFont typeface="Wingdings 2" pitchFamily="18" charset="2"/>
              <a:buNone/>
            </a:pPr>
            <a:r>
              <a:rPr lang="ru-RU" b="1" dirty="0" err="1" smtClean="0"/>
              <a:t>насто</a:t>
            </a:r>
            <a:r>
              <a:rPr lang="ru-RU" b="1" dirty="0" smtClean="0"/>
              <a:t>…</a:t>
            </a:r>
            <a:r>
              <a:rPr lang="ru-RU" b="1" dirty="0" err="1" smtClean="0"/>
              <a:t>нный</a:t>
            </a:r>
            <a:r>
              <a:rPr lang="ru-RU" b="1" dirty="0" smtClean="0"/>
              <a:t> на травах чай, </a:t>
            </a:r>
          </a:p>
          <a:p>
            <a:pPr>
              <a:buFont typeface="Wingdings 2" pitchFamily="18" charset="2"/>
              <a:buNone/>
            </a:pPr>
            <a:r>
              <a:rPr lang="ru-RU" b="1" dirty="0" err="1" smtClean="0"/>
              <a:t>удосто</a:t>
            </a:r>
            <a:r>
              <a:rPr lang="ru-RU" b="1" dirty="0" smtClean="0"/>
              <a:t>…</a:t>
            </a:r>
            <a:r>
              <a:rPr lang="ru-RU" b="1" dirty="0" err="1" smtClean="0"/>
              <a:t>нный</a:t>
            </a:r>
            <a:r>
              <a:rPr lang="ru-RU" b="1" dirty="0" smtClean="0"/>
              <a:t> награды, </a:t>
            </a:r>
          </a:p>
          <a:p>
            <a:pPr>
              <a:buFont typeface="Wingdings 2" pitchFamily="18" charset="2"/>
              <a:buNone/>
            </a:pPr>
            <a:r>
              <a:rPr lang="ru-RU" b="1" dirty="0" err="1" smtClean="0"/>
              <a:t>выкач</a:t>
            </a:r>
            <a:r>
              <a:rPr lang="ru-RU" b="1" dirty="0" smtClean="0"/>
              <a:t>…</a:t>
            </a:r>
            <a:r>
              <a:rPr lang="ru-RU" b="1" dirty="0" err="1" smtClean="0"/>
              <a:t>нная</a:t>
            </a:r>
            <a:r>
              <a:rPr lang="ru-RU" b="1" dirty="0" smtClean="0"/>
              <a:t> из бочки нефть, </a:t>
            </a:r>
          </a:p>
          <a:p>
            <a:pPr>
              <a:buFont typeface="Wingdings 2" pitchFamily="18" charset="2"/>
              <a:buNone/>
            </a:pPr>
            <a:r>
              <a:rPr lang="ru-RU" b="1" dirty="0" err="1" smtClean="0"/>
              <a:t>выкач</a:t>
            </a:r>
            <a:r>
              <a:rPr lang="ru-RU" b="1" dirty="0" smtClean="0"/>
              <a:t>…</a:t>
            </a:r>
            <a:r>
              <a:rPr lang="ru-RU" b="1" dirty="0" err="1" smtClean="0"/>
              <a:t>нная</a:t>
            </a:r>
            <a:r>
              <a:rPr lang="ru-RU" b="1" dirty="0" smtClean="0"/>
              <a:t> из подвала бочка.</a:t>
            </a:r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  <p:pic>
        <p:nvPicPr>
          <p:cNvPr id="4" name="Рисунок 3" descr="амур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604" y="1785926"/>
            <a:ext cx="2332241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7" name="Рисунок 4" descr="волна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905500"/>
            <a:ext cx="2928938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Рисунок 10" descr="волна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63" y="5905500"/>
            <a:ext cx="2928937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Рисунок 11" descr="волна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5905500"/>
            <a:ext cx="2928937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Рисунок 12" descr="волна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63" y="5905500"/>
            <a:ext cx="2928937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Рисунок 13" descr="волна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5905500"/>
            <a:ext cx="2928938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1928795" y="1857364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я</a:t>
            </a:r>
            <a:endParaRPr lang="ru-RU" sz="28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28794" y="2357430"/>
            <a:ext cx="4235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</a:t>
            </a:r>
            <a:endParaRPr lang="ru-RU" sz="28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728" y="2786058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я</a:t>
            </a:r>
            <a:endParaRPr lang="ru-RU" sz="28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00166" y="3286124"/>
            <a:ext cx="4235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</a:t>
            </a:r>
            <a:endParaRPr lang="ru-RU" sz="28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00166" y="4214818"/>
            <a:ext cx="4235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</a:t>
            </a:r>
            <a:endParaRPr lang="ru-RU" sz="28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00166" y="3786190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</a:t>
            </a:r>
            <a:endParaRPr lang="ru-RU" sz="28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00166" y="285728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Диктант с самопроверкой.</a:t>
            </a:r>
            <a:endParaRPr lang="ru-RU" sz="3200" b="1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305800" cy="100013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НЕ с причастиями</a:t>
            </a:r>
            <a:endParaRPr lang="ru-RU" b="1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28625" y="1143000"/>
            <a:ext cx="8215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onstantia" pitchFamily="18" charset="0"/>
              </a:rPr>
              <a:t>Употребляется слово без НЕ или не употребляется?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214563" y="1571625"/>
            <a:ext cx="714375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72125" y="1500188"/>
            <a:ext cx="57150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8625" y="1857375"/>
            <a:ext cx="26431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onstantia" pitchFamily="18" charset="0"/>
              </a:rPr>
              <a:t>НЕ употребляется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72063" y="1928813"/>
            <a:ext cx="3500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onstantia" pitchFamily="18" charset="0"/>
              </a:rPr>
              <a:t>Употребляется</a:t>
            </a:r>
          </a:p>
        </p:txBody>
      </p:sp>
      <p:sp>
        <p:nvSpPr>
          <p:cNvPr id="13" name="Овал 12"/>
          <p:cNvSpPr/>
          <p:nvPr/>
        </p:nvSpPr>
        <p:spPr>
          <a:xfrm>
            <a:off x="0" y="2714625"/>
            <a:ext cx="2428875" cy="1214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</a:rPr>
              <a:t>Слитно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14813" y="2357438"/>
            <a:ext cx="4357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onstantia" pitchFamily="18" charset="0"/>
              </a:rPr>
              <a:t>Краткое или полное?</a:t>
            </a:r>
          </a:p>
        </p:txBody>
      </p:sp>
      <p:sp>
        <p:nvSpPr>
          <p:cNvPr id="18" name="Овал 17"/>
          <p:cNvSpPr/>
          <p:nvPr/>
        </p:nvSpPr>
        <p:spPr>
          <a:xfrm>
            <a:off x="6643688" y="2714625"/>
            <a:ext cx="2500312" cy="10715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</a:rPr>
              <a:t>Краткое</a:t>
            </a:r>
          </a:p>
        </p:txBody>
      </p:sp>
      <p:sp>
        <p:nvSpPr>
          <p:cNvPr id="19" name="Овал 18"/>
          <p:cNvSpPr/>
          <p:nvPr/>
        </p:nvSpPr>
        <p:spPr>
          <a:xfrm>
            <a:off x="3571875" y="2714625"/>
            <a:ext cx="2500313" cy="10715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</a:rPr>
              <a:t>Полное</a:t>
            </a:r>
          </a:p>
        </p:txBody>
      </p:sp>
      <p:sp>
        <p:nvSpPr>
          <p:cNvPr id="21" name="Овал 20"/>
          <p:cNvSpPr/>
          <p:nvPr/>
        </p:nvSpPr>
        <p:spPr>
          <a:xfrm>
            <a:off x="6715125" y="3571875"/>
            <a:ext cx="2428875" cy="1285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</a:rPr>
              <a:t>Раздельно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071688" y="3786188"/>
            <a:ext cx="5000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onstantia" pitchFamily="18" charset="0"/>
              </a:rPr>
              <a:t>Есть ли зависимое слово?</a:t>
            </a:r>
          </a:p>
        </p:txBody>
      </p:sp>
      <p:sp>
        <p:nvSpPr>
          <p:cNvPr id="25" name="Овал 24"/>
          <p:cNvSpPr/>
          <p:nvPr/>
        </p:nvSpPr>
        <p:spPr>
          <a:xfrm>
            <a:off x="5143500" y="4214813"/>
            <a:ext cx="1143000" cy="10715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</a:rPr>
              <a:t>ДА</a:t>
            </a:r>
          </a:p>
        </p:txBody>
      </p:sp>
      <p:sp>
        <p:nvSpPr>
          <p:cNvPr id="26" name="Овал 25"/>
          <p:cNvSpPr/>
          <p:nvPr/>
        </p:nvSpPr>
        <p:spPr>
          <a:xfrm>
            <a:off x="2571750" y="4143375"/>
            <a:ext cx="1428750" cy="10715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</a:rPr>
              <a:t>НЕТ</a:t>
            </a:r>
          </a:p>
        </p:txBody>
      </p:sp>
      <p:sp>
        <p:nvSpPr>
          <p:cNvPr id="30" name="Выгнутая вниз стрелка 29"/>
          <p:cNvSpPr/>
          <p:nvPr/>
        </p:nvSpPr>
        <p:spPr>
          <a:xfrm>
            <a:off x="6143625" y="4786313"/>
            <a:ext cx="1428750" cy="71437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57188" y="5214938"/>
            <a:ext cx="5286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Constantia" pitchFamily="18" charset="0"/>
              </a:rPr>
              <a:t>Есть ли </a:t>
            </a:r>
            <a:r>
              <a:rPr lang="ru-RU" sz="2400" b="1" dirty="0" smtClean="0">
                <a:latin typeface="Constantia" pitchFamily="18" charset="0"/>
              </a:rPr>
              <a:t>противопоставление?</a:t>
            </a:r>
            <a:endParaRPr lang="ru-RU" sz="2400" b="1" dirty="0">
              <a:latin typeface="Constantia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3714750" y="5572125"/>
            <a:ext cx="1143000" cy="10715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</a:rPr>
              <a:t>ДА</a:t>
            </a:r>
          </a:p>
        </p:txBody>
      </p:sp>
      <p:sp>
        <p:nvSpPr>
          <p:cNvPr id="34" name="Овал 33"/>
          <p:cNvSpPr/>
          <p:nvPr/>
        </p:nvSpPr>
        <p:spPr>
          <a:xfrm>
            <a:off x="285750" y="5572125"/>
            <a:ext cx="1428750" cy="10715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</a:rPr>
              <a:t>НЕТ</a:t>
            </a:r>
          </a:p>
        </p:txBody>
      </p:sp>
      <p:sp>
        <p:nvSpPr>
          <p:cNvPr id="35" name="Выгнутая вниз стрелка 34"/>
          <p:cNvSpPr/>
          <p:nvPr/>
        </p:nvSpPr>
        <p:spPr>
          <a:xfrm rot="20492488">
            <a:off x="5003800" y="5241925"/>
            <a:ext cx="3571875" cy="1500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Стрелка вверх 35"/>
          <p:cNvSpPr/>
          <p:nvPr/>
        </p:nvSpPr>
        <p:spPr>
          <a:xfrm>
            <a:off x="214313" y="3857625"/>
            <a:ext cx="428625" cy="18573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7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3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4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8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9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3" grpId="0" animBg="1"/>
      <p:bldP spid="13" grpId="1" animBg="1"/>
      <p:bldP spid="14" grpId="0"/>
      <p:bldP spid="18" grpId="0" animBg="1"/>
      <p:bldP spid="19" grpId="0" animBg="1"/>
      <p:bldP spid="21" grpId="0" animBg="1"/>
      <p:bldP spid="21" grpId="1" animBg="1"/>
      <p:bldP spid="21" grpId="2" animBg="1"/>
      <p:bldP spid="22" grpId="0"/>
      <p:bldP spid="25" grpId="0" animBg="1"/>
      <p:bldP spid="26" grpId="0" animBg="1"/>
      <p:bldP spid="30" grpId="0" animBg="1"/>
      <p:bldP spid="32" grpId="0"/>
      <p:bldP spid="33" grpId="0" animBg="1"/>
      <p:bldP spid="34" grpId="0" animBg="1"/>
      <p:bldP spid="35" grpId="0" animBg="1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28688"/>
          </a:xfrm>
        </p:spPr>
        <p:txBody>
          <a:bodyPr anchor="t"/>
          <a:lstStyle/>
          <a:p>
            <a:pPr algn="ctr"/>
            <a:r>
              <a:rPr lang="ru-RU" b="1" dirty="0" smtClean="0"/>
              <a:t>Н-НН в причастиях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14438"/>
          <a:ext cx="8472518" cy="359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5614998"/>
              </a:tblGrid>
              <a:tr h="49682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</a:t>
                      </a:r>
                      <a:endParaRPr lang="ru-RU" sz="28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НН</a:t>
                      </a:r>
                      <a:endParaRPr lang="ru-RU" sz="28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07507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В кратких причастиях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В остальных случаях</a:t>
                      </a:r>
                      <a:endParaRPr lang="ru-RU" b="1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b="1" dirty="0" smtClean="0"/>
                        <a:t>1. 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С приставкой, кроме НЕ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b="1" dirty="0" smtClean="0"/>
                        <a:t>покрашенный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b="1" dirty="0" smtClean="0"/>
                        <a:t>2. Есть зависимые слова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b="1" dirty="0" smtClean="0"/>
                        <a:t>Крашенный краской забор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b="1" dirty="0" smtClean="0"/>
                        <a:t>3. Есть суффиксы ОВА-ЕВА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b="1" dirty="0" smtClean="0"/>
                        <a:t>Линованный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b="1" dirty="0" smtClean="0"/>
                        <a:t>ИСК.: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 КОВАНЫЙ, ЖЁВАНЫЙ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b="1" dirty="0" smtClean="0"/>
                        <a:t>4. От глаголов совершенного вида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b="1" dirty="0" smtClean="0"/>
                        <a:t>Решить – решённый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b="1" dirty="0" smtClean="0"/>
                        <a:t>ИСКЛ.: РАНЕНЫЙ</a:t>
                      </a:r>
                      <a:endParaRPr lang="ru-RU" b="1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625" y="4857750"/>
            <a:ext cx="8215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Constantia" pitchFamily="18" charset="0"/>
              </a:rPr>
              <a:t>Запомнить: медленный, желанный, священный, нечаянный, негаданный, невиданный, неслыханный, отчаянный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50"/>
                            </p:stCondLst>
                            <p:childTnLst>
                              <p:par>
                                <p:cTn id="26" presetID="20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" grpId="1"/>
      <p:bldP spid="5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305800" cy="64294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Тест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357298"/>
            <a:ext cx="8501063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b="1" dirty="0">
                <a:latin typeface="+mn-lt"/>
                <a:cs typeface="+mn-cs"/>
              </a:rPr>
              <a:t>В каком ряду в обоих случаях пропущена буква Я: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А)люб..</a:t>
            </a:r>
            <a:r>
              <a:rPr lang="ru-RU" sz="2400" dirty="0" err="1">
                <a:latin typeface="+mn-lt"/>
                <a:cs typeface="+mn-cs"/>
              </a:rPr>
              <a:t>щие</a:t>
            </a:r>
            <a:r>
              <a:rPr lang="ru-RU" sz="2400" dirty="0">
                <a:latin typeface="+mn-lt"/>
                <a:cs typeface="+mn-cs"/>
              </a:rPr>
              <a:t> разговаривать, пассажиры </a:t>
            </a:r>
            <a:r>
              <a:rPr lang="ru-RU" sz="2400" dirty="0" err="1">
                <a:latin typeface="+mn-lt"/>
                <a:cs typeface="+mn-cs"/>
              </a:rPr>
              <a:t>дремл</a:t>
            </a:r>
            <a:r>
              <a:rPr lang="ru-RU" sz="2400" dirty="0">
                <a:latin typeface="+mn-lt"/>
                <a:cs typeface="+mn-cs"/>
              </a:rPr>
              <a:t>..т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Б)</a:t>
            </a:r>
            <a:r>
              <a:rPr lang="ru-RU" sz="2400" dirty="0" err="1">
                <a:latin typeface="+mn-lt"/>
                <a:cs typeface="+mn-cs"/>
              </a:rPr>
              <a:t>стро</a:t>
            </a:r>
            <a:r>
              <a:rPr lang="ru-RU" sz="2400" dirty="0">
                <a:latin typeface="+mn-lt"/>
                <a:cs typeface="+mn-cs"/>
              </a:rPr>
              <a:t>..</a:t>
            </a:r>
            <a:r>
              <a:rPr lang="ru-RU" sz="2400" dirty="0" err="1">
                <a:latin typeface="+mn-lt"/>
                <a:cs typeface="+mn-cs"/>
              </a:rPr>
              <a:t>щийся</a:t>
            </a:r>
            <a:r>
              <a:rPr lang="ru-RU" sz="2400" dirty="0">
                <a:latin typeface="+mn-lt"/>
                <a:cs typeface="+mn-cs"/>
              </a:rPr>
              <a:t> дом, иголки кол..</a:t>
            </a:r>
            <a:r>
              <a:rPr lang="ru-RU" sz="2400" dirty="0" err="1">
                <a:latin typeface="+mn-lt"/>
                <a:cs typeface="+mn-cs"/>
              </a:rPr>
              <a:t>тся</a:t>
            </a:r>
            <a:r>
              <a:rPr lang="ru-RU" sz="2400" dirty="0"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В)</a:t>
            </a:r>
            <a:r>
              <a:rPr lang="ru-RU" sz="2400" dirty="0" err="1">
                <a:latin typeface="+mn-lt"/>
                <a:cs typeface="+mn-cs"/>
              </a:rPr>
              <a:t>крас</a:t>
            </a:r>
            <a:r>
              <a:rPr lang="ru-RU" sz="2400" dirty="0">
                <a:latin typeface="+mn-lt"/>
                <a:cs typeface="+mn-cs"/>
              </a:rPr>
              <a:t>..</a:t>
            </a:r>
            <a:r>
              <a:rPr lang="ru-RU" sz="2400" dirty="0" err="1">
                <a:latin typeface="+mn-lt"/>
                <a:cs typeface="+mn-cs"/>
              </a:rPr>
              <a:t>щие</a:t>
            </a:r>
            <a:r>
              <a:rPr lang="ru-RU" sz="2400" dirty="0">
                <a:latin typeface="+mn-lt"/>
                <a:cs typeface="+mn-cs"/>
              </a:rPr>
              <a:t> вещества, травы стел..</a:t>
            </a:r>
            <a:r>
              <a:rPr lang="ru-RU" sz="2400" dirty="0" err="1">
                <a:latin typeface="+mn-lt"/>
                <a:cs typeface="+mn-cs"/>
              </a:rPr>
              <a:t>тся</a:t>
            </a:r>
            <a:r>
              <a:rPr lang="ru-RU" sz="2400" dirty="0"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Г)пен..</a:t>
            </a:r>
            <a:r>
              <a:rPr lang="ru-RU" sz="2400" dirty="0" err="1">
                <a:latin typeface="+mn-lt"/>
                <a:cs typeface="+mn-cs"/>
              </a:rPr>
              <a:t>щиеся</a:t>
            </a:r>
            <a:r>
              <a:rPr lang="ru-RU" sz="2400" dirty="0">
                <a:latin typeface="+mn-lt"/>
                <a:cs typeface="+mn-cs"/>
              </a:rPr>
              <a:t> волны, соседи </a:t>
            </a:r>
            <a:r>
              <a:rPr lang="ru-RU" sz="2400" dirty="0" err="1">
                <a:latin typeface="+mn-lt"/>
                <a:cs typeface="+mn-cs"/>
              </a:rPr>
              <a:t>разбуд</a:t>
            </a:r>
            <a:r>
              <a:rPr lang="ru-RU" sz="2400" dirty="0">
                <a:latin typeface="+mn-lt"/>
                <a:cs typeface="+mn-cs"/>
              </a:rPr>
              <a:t>..т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2. В каком ряду в обоих случаях пропущена буква И: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А)</a:t>
            </a:r>
            <a:r>
              <a:rPr lang="ru-RU" sz="2400" dirty="0" err="1">
                <a:latin typeface="+mn-lt"/>
                <a:cs typeface="+mn-cs"/>
              </a:rPr>
              <a:t>дыш</a:t>
            </a:r>
            <a:r>
              <a:rPr lang="ru-RU" sz="2400" dirty="0">
                <a:latin typeface="+mn-lt"/>
                <a:cs typeface="+mn-cs"/>
              </a:rPr>
              <a:t>..т полной грудью, </a:t>
            </a:r>
            <a:r>
              <a:rPr lang="ru-RU" sz="2400" dirty="0" err="1">
                <a:latin typeface="+mn-lt"/>
                <a:cs typeface="+mn-cs"/>
              </a:rPr>
              <a:t>встрет</a:t>
            </a:r>
            <a:r>
              <a:rPr lang="ru-RU" sz="2400" dirty="0">
                <a:latin typeface="+mn-lt"/>
                <a:cs typeface="+mn-cs"/>
              </a:rPr>
              <a:t>..</a:t>
            </a:r>
            <a:r>
              <a:rPr lang="ru-RU" sz="2400" dirty="0" err="1">
                <a:latin typeface="+mn-lt"/>
                <a:cs typeface="+mn-cs"/>
              </a:rPr>
              <a:t>вшиеся</a:t>
            </a:r>
            <a:r>
              <a:rPr lang="ru-RU" sz="2400" dirty="0">
                <a:latin typeface="+mn-lt"/>
                <a:cs typeface="+mn-cs"/>
              </a:rPr>
              <a:t> на вокзале друзья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Б)подвига..</a:t>
            </a:r>
            <a:r>
              <a:rPr lang="ru-RU" sz="2400" dirty="0" err="1">
                <a:latin typeface="+mn-lt"/>
                <a:cs typeface="+mn-cs"/>
              </a:rPr>
              <a:t>шься</a:t>
            </a:r>
            <a:r>
              <a:rPr lang="ru-RU" sz="2400" dirty="0">
                <a:latin typeface="+mn-lt"/>
                <a:cs typeface="+mn-cs"/>
              </a:rPr>
              <a:t> к выходу, на </a:t>
            </a:r>
            <a:r>
              <a:rPr lang="ru-RU" sz="2400" dirty="0" err="1">
                <a:latin typeface="+mn-lt"/>
                <a:cs typeface="+mn-cs"/>
              </a:rPr>
              <a:t>умира</a:t>
            </a:r>
            <a:r>
              <a:rPr lang="ru-RU" sz="2400" dirty="0">
                <a:latin typeface="+mn-lt"/>
                <a:cs typeface="+mn-cs"/>
              </a:rPr>
              <a:t>..</a:t>
            </a:r>
            <a:r>
              <a:rPr lang="ru-RU" sz="2400" dirty="0" err="1">
                <a:latin typeface="+mn-lt"/>
                <a:cs typeface="+mn-cs"/>
              </a:rPr>
              <a:t>щую</a:t>
            </a:r>
            <a:r>
              <a:rPr lang="ru-RU" sz="2400" dirty="0">
                <a:latin typeface="+mn-lt"/>
                <a:cs typeface="+mn-cs"/>
              </a:rPr>
              <a:t> лампаду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В)та..</a:t>
            </a:r>
            <a:r>
              <a:rPr lang="ru-RU" sz="2400" dirty="0" err="1">
                <a:latin typeface="+mn-lt"/>
                <a:cs typeface="+mn-cs"/>
              </a:rPr>
              <a:t>щий</a:t>
            </a:r>
            <a:r>
              <a:rPr lang="ru-RU" sz="2400" dirty="0">
                <a:latin typeface="+mn-lt"/>
                <a:cs typeface="+mn-cs"/>
              </a:rPr>
              <a:t> снег, </a:t>
            </a:r>
            <a:r>
              <a:rPr lang="ru-RU" sz="2400" dirty="0" err="1">
                <a:latin typeface="+mn-lt"/>
                <a:cs typeface="+mn-cs"/>
              </a:rPr>
              <a:t>постро</a:t>
            </a:r>
            <a:r>
              <a:rPr lang="ru-RU" sz="2400" dirty="0" smtClean="0">
                <a:latin typeface="+mn-lt"/>
                <a:cs typeface="+mn-cs"/>
              </a:rPr>
              <a:t>..</a:t>
            </a:r>
            <a:r>
              <a:rPr lang="ru-RU" sz="2400" dirty="0" err="1" smtClean="0">
                <a:latin typeface="+mn-lt"/>
                <a:cs typeface="+mn-cs"/>
              </a:rPr>
              <a:t>нное</a:t>
            </a:r>
            <a:r>
              <a:rPr lang="ru-RU" sz="2400" dirty="0" smtClean="0">
                <a:latin typeface="+mn-lt"/>
                <a:cs typeface="+mn-cs"/>
              </a:rPr>
              <a:t> </a:t>
            </a:r>
            <a:r>
              <a:rPr lang="ru-RU" sz="2400" dirty="0">
                <a:latin typeface="+mn-lt"/>
                <a:cs typeface="+mn-cs"/>
              </a:rPr>
              <a:t>здание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Г)</a:t>
            </a:r>
            <a:r>
              <a:rPr lang="ru-RU" sz="2400" dirty="0" err="1">
                <a:latin typeface="+mn-lt"/>
                <a:cs typeface="+mn-cs"/>
              </a:rPr>
              <a:t>выслуш</a:t>
            </a:r>
            <a:r>
              <a:rPr lang="ru-RU" sz="2400" dirty="0">
                <a:latin typeface="+mn-lt"/>
                <a:cs typeface="+mn-cs"/>
              </a:rPr>
              <a:t>..</a:t>
            </a:r>
            <a:r>
              <a:rPr lang="ru-RU" sz="2400" dirty="0" err="1">
                <a:latin typeface="+mn-lt"/>
                <a:cs typeface="+mn-cs"/>
              </a:rPr>
              <a:t>нные</a:t>
            </a:r>
            <a:r>
              <a:rPr lang="ru-RU" sz="2400" dirty="0">
                <a:latin typeface="+mn-lt"/>
                <a:cs typeface="+mn-cs"/>
              </a:rPr>
              <a:t> посетители, стел..</a:t>
            </a:r>
            <a:r>
              <a:rPr lang="ru-RU" sz="2400" dirty="0" err="1">
                <a:latin typeface="+mn-lt"/>
                <a:cs typeface="+mn-cs"/>
              </a:rPr>
              <a:t>щиеся</a:t>
            </a:r>
            <a:r>
              <a:rPr lang="ru-RU" sz="2400" dirty="0">
                <a:latin typeface="+mn-lt"/>
                <a:cs typeface="+mn-cs"/>
              </a:rPr>
              <a:t> травы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285720" y="785794"/>
            <a:ext cx="828675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latin typeface="Constantia" pitchFamily="18" charset="0"/>
              </a:rPr>
              <a:t>3. В каком ряду в обоих случаях пишется НН:</a:t>
            </a:r>
          </a:p>
          <a:p>
            <a:r>
              <a:rPr lang="ru-RU" sz="2400" dirty="0">
                <a:latin typeface="Constantia" pitchFamily="18" charset="0"/>
              </a:rPr>
              <a:t>А) </a:t>
            </a:r>
            <a:r>
              <a:rPr lang="ru-RU" sz="2400" dirty="0" err="1" smtClean="0">
                <a:latin typeface="Constantia" pitchFamily="18" charset="0"/>
              </a:rPr>
              <a:t>подсуше</a:t>
            </a:r>
            <a:r>
              <a:rPr lang="ru-RU" sz="2400" dirty="0" smtClean="0">
                <a:latin typeface="Constantia" pitchFamily="18" charset="0"/>
              </a:rPr>
              <a:t>…</a:t>
            </a:r>
            <a:r>
              <a:rPr lang="ru-RU" sz="2400" dirty="0" err="1" smtClean="0">
                <a:latin typeface="Constantia" pitchFamily="18" charset="0"/>
              </a:rPr>
              <a:t>ое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>
                <a:latin typeface="Constantia" pitchFamily="18" charset="0"/>
              </a:rPr>
              <a:t>бельё, </a:t>
            </a:r>
            <a:r>
              <a:rPr lang="ru-RU" sz="2400" dirty="0" smtClean="0">
                <a:latin typeface="Constantia" pitchFamily="18" charset="0"/>
              </a:rPr>
              <a:t>тушё…</a:t>
            </a:r>
            <a:r>
              <a:rPr lang="ru-RU" sz="2400" dirty="0" err="1" smtClean="0">
                <a:latin typeface="Constantia" pitchFamily="18" charset="0"/>
              </a:rPr>
              <a:t>ое</a:t>
            </a:r>
            <a:r>
              <a:rPr lang="ru-RU" sz="2400" dirty="0" smtClean="0">
                <a:latin typeface="Constantia" pitchFamily="18" charset="0"/>
              </a:rPr>
              <a:t> в горшочке мясо</a:t>
            </a:r>
            <a:endParaRPr lang="ru-RU" sz="2400" dirty="0">
              <a:latin typeface="Constantia" pitchFamily="18" charset="0"/>
            </a:endParaRPr>
          </a:p>
          <a:p>
            <a:r>
              <a:rPr lang="ru-RU" sz="2400" dirty="0">
                <a:latin typeface="Constantia" pitchFamily="18" charset="0"/>
              </a:rPr>
              <a:t>Б)не </a:t>
            </a:r>
            <a:r>
              <a:rPr lang="ru-RU" sz="2400" dirty="0" err="1" smtClean="0">
                <a:latin typeface="Constantia" pitchFamily="18" charset="0"/>
              </a:rPr>
              <a:t>выуче</a:t>
            </a:r>
            <a:r>
              <a:rPr lang="ru-RU" sz="2400" dirty="0" smtClean="0">
                <a:latin typeface="Constantia" pitchFamily="18" charset="0"/>
              </a:rPr>
              <a:t>…</a:t>
            </a:r>
            <a:r>
              <a:rPr lang="ru-RU" sz="2400" dirty="0" err="1" smtClean="0">
                <a:latin typeface="Constantia" pitchFamily="18" charset="0"/>
              </a:rPr>
              <a:t>ы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>
                <a:latin typeface="Constantia" pitchFamily="18" charset="0"/>
              </a:rPr>
              <a:t>уроки, </a:t>
            </a:r>
            <a:r>
              <a:rPr lang="ru-RU" sz="2400" dirty="0" err="1" smtClean="0">
                <a:latin typeface="Constantia" pitchFamily="18" charset="0"/>
              </a:rPr>
              <a:t>связа</a:t>
            </a:r>
            <a:r>
              <a:rPr lang="ru-RU" sz="2400" dirty="0" smtClean="0">
                <a:latin typeface="Constantia" pitchFamily="18" charset="0"/>
              </a:rPr>
              <a:t>…</a:t>
            </a:r>
            <a:r>
              <a:rPr lang="ru-RU" sz="2400" dirty="0" err="1" smtClean="0">
                <a:latin typeface="Constantia" pitchFamily="18" charset="0"/>
              </a:rPr>
              <a:t>ый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>
                <a:latin typeface="Constantia" pitchFamily="18" charset="0"/>
              </a:rPr>
              <a:t>свитер </a:t>
            </a:r>
          </a:p>
          <a:p>
            <a:r>
              <a:rPr lang="ru-RU" sz="2400" dirty="0" smtClean="0">
                <a:latin typeface="Constantia" pitchFamily="18" charset="0"/>
              </a:rPr>
              <a:t>В)</a:t>
            </a:r>
            <a:r>
              <a:rPr lang="ru-RU" sz="2400" dirty="0" err="1" smtClean="0">
                <a:latin typeface="Constantia" pitchFamily="18" charset="0"/>
              </a:rPr>
              <a:t>нечая</a:t>
            </a:r>
            <a:r>
              <a:rPr lang="ru-RU" sz="2400" dirty="0" smtClean="0">
                <a:latin typeface="Constantia" pitchFamily="18" charset="0"/>
              </a:rPr>
              <a:t>…</a:t>
            </a:r>
            <a:r>
              <a:rPr lang="ru-RU" sz="2400" dirty="0" err="1" smtClean="0">
                <a:latin typeface="Constantia" pitchFamily="18" charset="0"/>
              </a:rPr>
              <a:t>ый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>
                <a:latin typeface="Constantia" pitchFamily="18" charset="0"/>
              </a:rPr>
              <a:t>взгляд, </a:t>
            </a:r>
            <a:r>
              <a:rPr lang="ru-RU" sz="2400" dirty="0" smtClean="0">
                <a:latin typeface="Constantia" pitchFamily="18" charset="0"/>
              </a:rPr>
              <a:t>вяза…</a:t>
            </a:r>
            <a:r>
              <a:rPr lang="ru-RU" sz="2400" dirty="0" err="1" smtClean="0">
                <a:latin typeface="Constantia" pitchFamily="18" charset="0"/>
              </a:rPr>
              <a:t>ая</a:t>
            </a:r>
            <a:r>
              <a:rPr lang="ru-RU" sz="2400" dirty="0" smtClean="0">
                <a:latin typeface="Constantia" pitchFamily="18" charset="0"/>
              </a:rPr>
              <a:t> кофта</a:t>
            </a:r>
            <a:endParaRPr lang="ru-RU" sz="2400" dirty="0">
              <a:latin typeface="Constantia" pitchFamily="18" charset="0"/>
            </a:endParaRPr>
          </a:p>
          <a:p>
            <a:r>
              <a:rPr lang="ru-RU" sz="2400" dirty="0" smtClean="0">
                <a:latin typeface="Constantia" pitchFamily="18" charset="0"/>
              </a:rPr>
              <a:t>Г)подсоле…</a:t>
            </a:r>
            <a:r>
              <a:rPr lang="ru-RU" sz="2400" dirty="0" err="1" smtClean="0">
                <a:latin typeface="Constantia" pitchFamily="18" charset="0"/>
              </a:rPr>
              <a:t>ая</a:t>
            </a:r>
            <a:r>
              <a:rPr lang="ru-RU" sz="2400" dirty="0" smtClean="0">
                <a:latin typeface="Constantia" pitchFamily="18" charset="0"/>
              </a:rPr>
              <a:t> вода, </a:t>
            </a:r>
            <a:r>
              <a:rPr lang="ru-RU" sz="2400" dirty="0" err="1" smtClean="0">
                <a:latin typeface="Constantia" pitchFamily="18" charset="0"/>
              </a:rPr>
              <a:t>кова</a:t>
            </a:r>
            <a:r>
              <a:rPr lang="ru-RU" sz="2400" dirty="0" smtClean="0">
                <a:latin typeface="Constantia" pitchFamily="18" charset="0"/>
              </a:rPr>
              <a:t>…</a:t>
            </a:r>
            <a:r>
              <a:rPr lang="ru-RU" sz="2400" dirty="0" err="1" smtClean="0">
                <a:latin typeface="Constantia" pitchFamily="18" charset="0"/>
              </a:rPr>
              <a:t>ая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>
                <a:latin typeface="Constantia" pitchFamily="18" charset="0"/>
              </a:rPr>
              <a:t>лошадь </a:t>
            </a:r>
          </a:p>
          <a:p>
            <a:r>
              <a:rPr lang="ru-RU" sz="2400" b="1" dirty="0">
                <a:latin typeface="Constantia" pitchFamily="18" charset="0"/>
              </a:rPr>
              <a:t>4. В каком ряду в обоих случаях пишется буква Ю: </a:t>
            </a:r>
          </a:p>
          <a:p>
            <a:pPr lvl="1"/>
            <a:r>
              <a:rPr lang="ru-RU" sz="2400" dirty="0">
                <a:latin typeface="Constantia" pitchFamily="18" charset="0"/>
              </a:rPr>
              <a:t>А)</a:t>
            </a:r>
            <a:r>
              <a:rPr lang="ru-RU" sz="2400" dirty="0" err="1">
                <a:latin typeface="Constantia" pitchFamily="18" charset="0"/>
              </a:rPr>
              <a:t>ненавид</a:t>
            </a:r>
            <a:r>
              <a:rPr lang="ru-RU" sz="2400" dirty="0">
                <a:latin typeface="Constantia" pitchFamily="18" charset="0"/>
              </a:rPr>
              <a:t>..</a:t>
            </a:r>
            <a:r>
              <a:rPr lang="ru-RU" sz="2400" dirty="0" err="1">
                <a:latin typeface="Constantia" pitchFamily="18" charset="0"/>
              </a:rPr>
              <a:t>щие</a:t>
            </a:r>
            <a:r>
              <a:rPr lang="ru-RU" sz="2400" dirty="0">
                <a:latin typeface="Constantia" pitchFamily="18" charset="0"/>
              </a:rPr>
              <a:t> войну, </a:t>
            </a:r>
            <a:r>
              <a:rPr lang="ru-RU" sz="2400" dirty="0" smtClean="0">
                <a:latin typeface="Constantia" pitchFamily="18" charset="0"/>
              </a:rPr>
              <a:t>бор..</a:t>
            </a:r>
            <a:r>
              <a:rPr lang="ru-RU" sz="2400" dirty="0" err="1" smtClean="0">
                <a:latin typeface="Constantia" pitchFamily="18" charset="0"/>
              </a:rPr>
              <a:t>щийся</a:t>
            </a:r>
            <a:r>
              <a:rPr lang="ru-RU" sz="2400" dirty="0" smtClean="0">
                <a:latin typeface="Constantia" pitchFamily="18" charset="0"/>
              </a:rPr>
              <a:t> за мир</a:t>
            </a:r>
            <a:endParaRPr lang="ru-RU" sz="2400" dirty="0">
              <a:latin typeface="Constantia" pitchFamily="18" charset="0"/>
            </a:endParaRPr>
          </a:p>
          <a:p>
            <a:pPr lvl="1"/>
            <a:r>
              <a:rPr lang="ru-RU" sz="2400" dirty="0">
                <a:latin typeface="Constantia" pitchFamily="18" charset="0"/>
              </a:rPr>
              <a:t>Б)мягко стел..</a:t>
            </a:r>
            <a:r>
              <a:rPr lang="ru-RU" sz="2400" dirty="0" err="1">
                <a:latin typeface="Constantia" pitchFamily="18" charset="0"/>
              </a:rPr>
              <a:t>щий</a:t>
            </a:r>
            <a:r>
              <a:rPr lang="ru-RU" sz="2400" dirty="0">
                <a:latin typeface="Constantia" pitchFamily="18" charset="0"/>
              </a:rPr>
              <a:t>, </a:t>
            </a:r>
            <a:r>
              <a:rPr lang="ru-RU" sz="2400" dirty="0" err="1" smtClean="0">
                <a:latin typeface="Constantia" pitchFamily="18" charset="0"/>
              </a:rPr>
              <a:t>разделя</a:t>
            </a:r>
            <a:r>
              <a:rPr lang="ru-RU" sz="2400" dirty="0" smtClean="0">
                <a:latin typeface="Constantia" pitchFamily="18" charset="0"/>
              </a:rPr>
              <a:t>..</a:t>
            </a:r>
            <a:r>
              <a:rPr lang="ru-RU" sz="2400" dirty="0" err="1">
                <a:latin typeface="Constantia" pitchFamily="18" charset="0"/>
              </a:rPr>
              <a:t>щий</a:t>
            </a:r>
            <a:r>
              <a:rPr lang="ru-RU" sz="2400" dirty="0">
                <a:latin typeface="Constantia" pitchFamily="18" charset="0"/>
              </a:rPr>
              <a:t> людей </a:t>
            </a:r>
          </a:p>
          <a:p>
            <a:pPr lvl="1"/>
            <a:r>
              <a:rPr lang="ru-RU" sz="2400" dirty="0">
                <a:latin typeface="Constantia" pitchFamily="18" charset="0"/>
              </a:rPr>
              <a:t>В)та</a:t>
            </a:r>
            <a:r>
              <a:rPr lang="ru-RU" sz="2400" dirty="0" smtClean="0">
                <a:latin typeface="Constantia" pitchFamily="18" charset="0"/>
              </a:rPr>
              <a:t>..</a:t>
            </a:r>
            <a:r>
              <a:rPr lang="ru-RU" sz="2400" dirty="0" err="1" smtClean="0">
                <a:latin typeface="Constantia" pitchFamily="18" charset="0"/>
              </a:rPr>
              <a:t>щий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>
                <a:latin typeface="Constantia" pitchFamily="18" charset="0"/>
              </a:rPr>
              <a:t>на солнце, </a:t>
            </a:r>
            <a:r>
              <a:rPr lang="ru-RU" sz="2400" dirty="0" smtClean="0">
                <a:latin typeface="Constantia" pitchFamily="18" charset="0"/>
              </a:rPr>
              <a:t>плохо вид..</a:t>
            </a:r>
            <a:r>
              <a:rPr lang="ru-RU" sz="2400" dirty="0" err="1" smtClean="0">
                <a:latin typeface="Constantia" pitchFamily="18" charset="0"/>
              </a:rPr>
              <a:t>щий</a:t>
            </a:r>
            <a:endParaRPr lang="ru-RU" sz="2400" dirty="0">
              <a:latin typeface="Constantia" pitchFamily="18" charset="0"/>
            </a:endParaRPr>
          </a:p>
          <a:p>
            <a:pPr lvl="1"/>
            <a:r>
              <a:rPr lang="ru-RU" sz="2400" dirty="0" smtClean="0">
                <a:latin typeface="Constantia" pitchFamily="18" charset="0"/>
              </a:rPr>
              <a:t>Г)пил..</a:t>
            </a:r>
            <a:r>
              <a:rPr lang="ru-RU" sz="2400" dirty="0" err="1" smtClean="0">
                <a:latin typeface="Constantia" pitchFamily="18" charset="0"/>
              </a:rPr>
              <a:t>щий</a:t>
            </a:r>
            <a:r>
              <a:rPr lang="ru-RU" sz="2400" dirty="0" smtClean="0">
                <a:latin typeface="Constantia" pitchFamily="18" charset="0"/>
              </a:rPr>
              <a:t> бревно, се..</a:t>
            </a:r>
            <a:r>
              <a:rPr lang="ru-RU" sz="2400" dirty="0" err="1" smtClean="0">
                <a:latin typeface="Constantia" pitchFamily="18" charset="0"/>
              </a:rPr>
              <a:t>щий</a:t>
            </a:r>
            <a:r>
              <a:rPr lang="ru-RU" sz="2400" dirty="0" smtClean="0">
                <a:latin typeface="Constantia" pitchFamily="18" charset="0"/>
              </a:rPr>
              <a:t> семена</a:t>
            </a:r>
            <a:endParaRPr lang="ru-RU" sz="2400" dirty="0">
              <a:latin typeface="Constantia" pitchFamily="18" charset="0"/>
            </a:endParaRPr>
          </a:p>
          <a:p>
            <a:r>
              <a:rPr lang="ru-RU" sz="2400" b="1" dirty="0">
                <a:latin typeface="Constantia" pitchFamily="18" charset="0"/>
              </a:rPr>
              <a:t>5. В каком варианте ответа правильно указаны все цифры, на месте которых пишется НН:</a:t>
            </a:r>
          </a:p>
          <a:p>
            <a:r>
              <a:rPr lang="ru-RU" sz="2400" dirty="0">
                <a:latin typeface="Constantia" pitchFamily="18" charset="0"/>
              </a:rPr>
              <a:t>Может быть, коньки </a:t>
            </a:r>
            <a:r>
              <a:rPr lang="ru-RU" sz="2400" dirty="0" err="1">
                <a:latin typeface="Constantia" pitchFamily="18" charset="0"/>
              </a:rPr>
              <a:t>назва</a:t>
            </a:r>
            <a:r>
              <a:rPr lang="ru-RU" sz="2400" dirty="0">
                <a:latin typeface="Constantia" pitchFamily="18" charset="0"/>
              </a:rPr>
              <a:t>(1)</a:t>
            </a:r>
            <a:r>
              <a:rPr lang="ru-RU" sz="2400" dirty="0" err="1">
                <a:latin typeface="Constantia" pitchFamily="18" charset="0"/>
              </a:rPr>
              <a:t>ы</a:t>
            </a:r>
            <a:r>
              <a:rPr lang="ru-RU" sz="2400" dirty="0">
                <a:latin typeface="Constantia" pitchFamily="18" charset="0"/>
              </a:rPr>
              <a:t> коньками именно потому, что в старину делали </a:t>
            </a:r>
            <a:r>
              <a:rPr lang="ru-RU" sz="2400" dirty="0" err="1">
                <a:latin typeface="Constantia" pitchFamily="18" charset="0"/>
              </a:rPr>
              <a:t>деревя</a:t>
            </a:r>
            <a:r>
              <a:rPr lang="ru-RU" sz="2400" dirty="0">
                <a:latin typeface="Constantia" pitchFamily="18" charset="0"/>
              </a:rPr>
              <a:t>(2)</a:t>
            </a:r>
            <a:r>
              <a:rPr lang="ru-RU" sz="2400" dirty="0" err="1">
                <a:latin typeface="Constantia" pitchFamily="18" charset="0"/>
              </a:rPr>
              <a:t>ые</a:t>
            </a:r>
            <a:r>
              <a:rPr lang="ru-RU" sz="2400" dirty="0">
                <a:latin typeface="Constantia" pitchFamily="18" charset="0"/>
              </a:rPr>
              <a:t> коньки, </a:t>
            </a:r>
            <a:r>
              <a:rPr lang="ru-RU" sz="2400" dirty="0" err="1">
                <a:latin typeface="Constantia" pitchFamily="18" charset="0"/>
              </a:rPr>
              <a:t>украше</a:t>
            </a:r>
            <a:r>
              <a:rPr lang="ru-RU" sz="2400" dirty="0">
                <a:latin typeface="Constantia" pitchFamily="18" charset="0"/>
              </a:rPr>
              <a:t>(3)</a:t>
            </a:r>
            <a:r>
              <a:rPr lang="ru-RU" sz="2400" dirty="0" err="1">
                <a:latin typeface="Constantia" pitchFamily="18" charset="0"/>
              </a:rPr>
              <a:t>ые</a:t>
            </a:r>
            <a:r>
              <a:rPr lang="ru-RU" sz="2400" dirty="0">
                <a:latin typeface="Constantia" pitchFamily="18" charset="0"/>
              </a:rPr>
              <a:t> завитками в виде лошади(4)ой головы.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857232"/>
            <a:ext cx="85725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n-lt"/>
              </a:rPr>
              <a:t>6. Ошибка допущена в слове:</a:t>
            </a:r>
          </a:p>
          <a:p>
            <a:r>
              <a:rPr lang="ru-RU" sz="2400" dirty="0" smtClean="0">
                <a:latin typeface="+mn-lt"/>
              </a:rPr>
              <a:t>А) с вечно шелестящими листьями</a:t>
            </a:r>
          </a:p>
          <a:p>
            <a:r>
              <a:rPr lang="ru-RU" sz="2400" dirty="0" smtClean="0">
                <a:latin typeface="+mn-lt"/>
              </a:rPr>
              <a:t>Б) к </a:t>
            </a:r>
            <a:r>
              <a:rPr lang="ru-RU" sz="2400" dirty="0" err="1" smtClean="0">
                <a:latin typeface="+mn-lt"/>
              </a:rPr>
              <a:t>подплывающиму</a:t>
            </a:r>
            <a:r>
              <a:rPr lang="ru-RU" sz="2400" dirty="0" smtClean="0">
                <a:latin typeface="+mn-lt"/>
              </a:rPr>
              <a:t> спортсмену </a:t>
            </a:r>
          </a:p>
          <a:p>
            <a:r>
              <a:rPr lang="ru-RU" sz="2400" dirty="0" smtClean="0">
                <a:latin typeface="+mn-lt"/>
              </a:rPr>
              <a:t>В) на пылающем горизонте</a:t>
            </a:r>
          </a:p>
          <a:p>
            <a:r>
              <a:rPr lang="ru-RU" sz="2400" dirty="0" smtClean="0">
                <a:latin typeface="+mn-lt"/>
              </a:rPr>
              <a:t>Г) золотящийся купол</a:t>
            </a:r>
          </a:p>
          <a:p>
            <a:endParaRPr lang="ru-RU" sz="2400" dirty="0" smtClean="0">
              <a:latin typeface="+mn-lt"/>
            </a:endParaRPr>
          </a:p>
          <a:p>
            <a:r>
              <a:rPr lang="ru-RU" sz="2400" b="1" dirty="0" smtClean="0">
                <a:latin typeface="+mn-lt"/>
              </a:rPr>
              <a:t>7. Укажи правильное объяснение написания выделенного слова в предложении </a:t>
            </a:r>
            <a:r>
              <a:rPr lang="ru-RU" sz="2400" i="1" dirty="0" smtClean="0">
                <a:latin typeface="+mn-lt"/>
              </a:rPr>
              <a:t>На </a:t>
            </a:r>
            <a:r>
              <a:rPr lang="ru-RU" sz="2400" b="1" i="1" dirty="0" err="1" smtClean="0">
                <a:latin typeface="+mn-lt"/>
              </a:rPr>
              <a:t>лакирова_ой</a:t>
            </a:r>
            <a:r>
              <a:rPr lang="ru-RU" sz="2400" b="1" i="1" dirty="0" smtClean="0">
                <a:latin typeface="+mn-lt"/>
              </a:rPr>
              <a:t> </a:t>
            </a:r>
            <a:r>
              <a:rPr lang="ru-RU" sz="2400" i="1" dirty="0" smtClean="0">
                <a:latin typeface="+mn-lt"/>
              </a:rPr>
              <a:t>поверхности были видны мелкие трещины.</a:t>
            </a:r>
          </a:p>
          <a:p>
            <a:r>
              <a:rPr lang="ru-RU" sz="2400" dirty="0" smtClean="0">
                <a:latin typeface="+mn-lt"/>
              </a:rPr>
              <a:t>А) Пишется Н, т.к. образовано от глагола несов. вида</a:t>
            </a:r>
          </a:p>
          <a:p>
            <a:r>
              <a:rPr lang="ru-RU" sz="2400" dirty="0" smtClean="0">
                <a:latin typeface="+mn-lt"/>
              </a:rPr>
              <a:t>Б) Пишется НН, т.к. это прилагательное с суффиксом –АН-</a:t>
            </a:r>
          </a:p>
          <a:p>
            <a:r>
              <a:rPr lang="ru-RU" sz="2400" dirty="0" smtClean="0">
                <a:latin typeface="+mn-lt"/>
              </a:rPr>
              <a:t>В) Пишется НН, т.к. есть суффикс –ОВА-</a:t>
            </a:r>
          </a:p>
          <a:p>
            <a:endParaRPr lang="ru-RU" sz="2400" dirty="0" smtClean="0">
              <a:latin typeface="+mn-lt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0026"/>
            <a:ext cx="850112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n-lt"/>
              </a:rPr>
              <a:t>8. Выбери предложение, в котором на месте пропуска (-</a:t>
            </a:r>
            <a:r>
              <a:rPr lang="ru-RU" sz="2400" b="1" dirty="0" err="1" smtClean="0">
                <a:latin typeface="+mn-lt"/>
              </a:rPr>
              <a:t>ов</a:t>
            </a:r>
            <a:r>
              <a:rPr lang="ru-RU" sz="2400" b="1" dirty="0" smtClean="0">
                <a:latin typeface="+mn-lt"/>
              </a:rPr>
              <a:t>) ставится запятая:</a:t>
            </a:r>
          </a:p>
          <a:p>
            <a:r>
              <a:rPr lang="ru-RU" sz="2400" dirty="0" smtClean="0">
                <a:latin typeface="+mn-lt"/>
              </a:rPr>
              <a:t>А) Кружащаяся высоко в небе птица _ привлекла внимание.</a:t>
            </a:r>
          </a:p>
          <a:p>
            <a:r>
              <a:rPr lang="ru-RU" sz="2400" dirty="0" smtClean="0">
                <a:latin typeface="+mn-lt"/>
              </a:rPr>
              <a:t>Б) Занимающаяся охраной природы _ наука называется экологией.</a:t>
            </a:r>
          </a:p>
          <a:p>
            <a:r>
              <a:rPr lang="ru-RU" sz="2400" dirty="0" smtClean="0">
                <a:latin typeface="+mn-lt"/>
              </a:rPr>
              <a:t>В) Лиса пробиралась _ в пожелтевшей от дождя _ траве.</a:t>
            </a:r>
          </a:p>
          <a:p>
            <a:r>
              <a:rPr lang="ru-RU" sz="2400" dirty="0" smtClean="0">
                <a:latin typeface="+mn-lt"/>
              </a:rPr>
              <a:t>Г) Впереди уже виднелись огоньки _ причудливо разбросанные  на холмах.</a:t>
            </a:r>
          </a:p>
          <a:p>
            <a:endParaRPr lang="ru-RU" sz="2400" dirty="0" smtClean="0">
              <a:latin typeface="+mn-lt"/>
            </a:endParaRPr>
          </a:p>
          <a:p>
            <a:r>
              <a:rPr lang="ru-RU" sz="2400" b="1" dirty="0" smtClean="0">
                <a:latin typeface="+mn-lt"/>
              </a:rPr>
              <a:t>9. Укажи предложение, в котором допущена пунктуационная ошибка.</a:t>
            </a:r>
          </a:p>
          <a:p>
            <a:r>
              <a:rPr lang="ru-RU" sz="2400" dirty="0" smtClean="0">
                <a:latin typeface="+mn-lt"/>
              </a:rPr>
              <a:t>А) Ярко блеснувшая молния, режет гущу облаков.</a:t>
            </a:r>
          </a:p>
          <a:p>
            <a:r>
              <a:rPr lang="ru-RU" sz="2400" dirty="0" smtClean="0">
                <a:latin typeface="+mn-lt"/>
              </a:rPr>
              <a:t>Б) Избушки, занесённые снегом, сверкали на солнце.</a:t>
            </a:r>
          </a:p>
          <a:p>
            <a:r>
              <a:rPr lang="ru-RU" sz="2400" dirty="0" smtClean="0">
                <a:latin typeface="+mn-lt"/>
              </a:rPr>
              <a:t>В) Похожие на лапы листья клёнов выделялись на жёлтом песке.</a:t>
            </a:r>
          </a:p>
          <a:p>
            <a:r>
              <a:rPr lang="ru-RU" sz="2400" dirty="0" smtClean="0">
                <a:latin typeface="+mn-lt"/>
              </a:rPr>
              <a:t>Г) По дороге медленно брели дети, утомлённые долгой прогулкой. 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сканирование001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77"/>
          <a:stretch>
            <a:fillRect/>
          </a:stretch>
        </p:blipFill>
        <p:spPr bwMode="auto">
          <a:xfrm>
            <a:off x="2071670" y="2500306"/>
            <a:ext cx="4815957" cy="230025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728" y="1142984"/>
            <a:ext cx="62361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Состязание – состязаться – стяжать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(«достигнуть чего-либо») –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тяжба (перен. – спорное дело).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5072074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/>
            <a:r>
              <a:rPr lang="ru-RU" sz="2400" b="1" dirty="0" smtClean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Устно составить с данными словами предложения, используя в них причастия и причастные обороты.</a:t>
            </a:r>
            <a:endParaRPr lang="ru-RU" sz="24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85918" y="142852"/>
            <a:ext cx="59612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«Словарь корней».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8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428604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    Ответы.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357298"/>
            <a:ext cx="692948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/>
              <a:t>Г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А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А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Б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2,3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Б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В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Г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А</a:t>
            </a:r>
          </a:p>
          <a:p>
            <a:pPr marL="514350" indent="-514350">
              <a:buAutoNum type="arabicPeriod"/>
            </a:pPr>
            <a:endParaRPr lang="ru-RU" sz="3200" b="1" dirty="0" smtClean="0"/>
          </a:p>
          <a:p>
            <a:pPr marL="514350" indent="-514350">
              <a:buAutoNum type="arabicPeriod"/>
            </a:pPr>
            <a:endParaRPr lang="ru-RU" sz="3200" b="1" dirty="0" smtClean="0"/>
          </a:p>
          <a:p>
            <a:pPr marL="514350" indent="-514350">
              <a:buAutoNum type="arabicPeriod"/>
            </a:pPr>
            <a:endParaRPr lang="ru-RU" sz="3200" b="1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0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5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1844824"/>
            <a:ext cx="85620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Домашнее задание</a:t>
            </a:r>
          </a:p>
          <a:p>
            <a:r>
              <a:rPr lang="ru-RU" dirty="0"/>
              <a:t>Перед вами 10 предложений. Раскройте скобки</a:t>
            </a:r>
          </a:p>
          <a:p>
            <a:r>
              <a:rPr lang="ru-RU" dirty="0"/>
              <a:t>(слитно или раздельно), </a:t>
            </a:r>
            <a:r>
              <a:rPr lang="ru-RU" dirty="0" smtClean="0"/>
              <a:t> запишите, объясните </a:t>
            </a:r>
            <a:r>
              <a:rPr lang="ru-RU" dirty="0"/>
              <a:t>свой выбор.</a:t>
            </a:r>
          </a:p>
          <a:p>
            <a:r>
              <a:rPr lang="ru-RU" dirty="0"/>
              <a:t>Утром по степи, (не)успевшей остыть за ночь, тянет</a:t>
            </a:r>
          </a:p>
          <a:p>
            <a:r>
              <a:rPr lang="ru-RU" dirty="0"/>
              <a:t>тёплый ветер.</a:t>
            </a:r>
          </a:p>
          <a:p>
            <a:r>
              <a:rPr lang="ru-RU" dirty="0"/>
              <a:t>Поэма состоит из (не)завершённых глав.</a:t>
            </a:r>
          </a:p>
          <a:p>
            <a:r>
              <a:rPr lang="ru-RU" dirty="0"/>
              <a:t>Нужная книга (не)прочитана.</a:t>
            </a:r>
          </a:p>
          <a:p>
            <a:r>
              <a:rPr lang="ru-RU" dirty="0"/>
              <a:t>(Не)высказанный упрёк светился в глазах Софьи</a:t>
            </a:r>
          </a:p>
          <a:p>
            <a:r>
              <a:rPr lang="ru-RU" dirty="0"/>
              <a:t>Николаевны.</a:t>
            </a:r>
          </a:p>
          <a:p>
            <a:r>
              <a:rPr lang="ru-RU" dirty="0"/>
              <a:t>Ветер колеблет стебелёк с ещё (не)высохшей росой.</a:t>
            </a:r>
          </a:p>
          <a:p>
            <a:r>
              <a:rPr lang="ru-RU" dirty="0"/>
              <a:t>Справа над лесистыми холмами сияла (не)мигающая</a:t>
            </a:r>
          </a:p>
          <a:p>
            <a:r>
              <a:rPr lang="ru-RU" dirty="0"/>
              <a:t>звезда.</a:t>
            </a:r>
          </a:p>
          <a:p>
            <a:r>
              <a:rPr lang="ru-RU" dirty="0"/>
              <a:t>Ответ на запрос до сих пор (не)получен.</a:t>
            </a:r>
          </a:p>
          <a:p>
            <a:r>
              <a:rPr lang="ru-RU" dirty="0"/>
              <a:t>Птиц гонит на юг (не)наступающий холод, а отсутствие</a:t>
            </a:r>
          </a:p>
          <a:p>
            <a:r>
              <a:rPr lang="ru-RU" dirty="0"/>
              <a:t>холодов. </a:t>
            </a:r>
          </a:p>
        </p:txBody>
      </p:sp>
    </p:spTree>
    <p:extLst>
      <p:ext uri="{BB962C8B-B14F-4D97-AF65-F5344CB8AC3E}">
        <p14:creationId xmlns:p14="http://schemas.microsoft.com/office/powerpoint/2010/main" val="685866245"/>
      </p:ext>
    </p:extLst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07156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Кто быстрее?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/>
              <a:t>Ответьте на вопросы:</a:t>
            </a:r>
            <a:endParaRPr lang="ru-RU" sz="4400" b="1" dirty="0"/>
          </a:p>
        </p:txBody>
      </p:sp>
      <p:pic>
        <p:nvPicPr>
          <p:cNvPr id="6147" name="Содержимое 5" descr="Вопрос 2 хороший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58125" y="5572125"/>
            <a:ext cx="857250" cy="857250"/>
          </a:xfrm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1500" y="1285875"/>
            <a:ext cx="8001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>
                <a:latin typeface="Constantia" pitchFamily="18" charset="0"/>
              </a:rPr>
              <a:t>Каково грамматическое значение причастия?</a:t>
            </a:r>
          </a:p>
          <a:p>
            <a:pPr>
              <a:buFont typeface="Arial" pitchFamily="34" charset="0"/>
              <a:buChar char="•"/>
            </a:pPr>
            <a:r>
              <a:rPr lang="ru-RU" b="1" dirty="0">
                <a:solidFill>
                  <a:srgbClr val="C00000"/>
                </a:solidFill>
                <a:latin typeface="Constantia" pitchFamily="18" charset="0"/>
              </a:rPr>
              <a:t>Обозначает признак предмета по </a:t>
            </a: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действию.</a:t>
            </a:r>
            <a:endParaRPr lang="ru-RU" b="1" dirty="0">
              <a:solidFill>
                <a:srgbClr val="C00000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>
                <a:latin typeface="Constantia" pitchFamily="18" charset="0"/>
              </a:rPr>
              <a:t>Каковы постоянные признаки причастия?</a:t>
            </a:r>
          </a:p>
          <a:p>
            <a:pPr>
              <a:buFont typeface="Arial" pitchFamily="34" charset="0"/>
              <a:buChar char="•"/>
            </a:pPr>
            <a:r>
              <a:rPr lang="ru-RU" b="1" dirty="0">
                <a:solidFill>
                  <a:srgbClr val="C00000"/>
                </a:solidFill>
                <a:latin typeface="Constantia" pitchFamily="18" charset="0"/>
              </a:rPr>
              <a:t>Вид, действительное или страдательное, возвратность, </a:t>
            </a: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время.</a:t>
            </a:r>
            <a:endParaRPr lang="ru-RU" b="1" dirty="0">
              <a:solidFill>
                <a:srgbClr val="C00000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>
                <a:latin typeface="Constantia" pitchFamily="18" charset="0"/>
              </a:rPr>
              <a:t>Какие времена есть у причастия?</a:t>
            </a:r>
          </a:p>
          <a:p>
            <a:pPr>
              <a:buFont typeface="Arial" pitchFamily="34" charset="0"/>
              <a:buChar char="•"/>
            </a:pPr>
            <a:r>
              <a:rPr lang="ru-RU" b="1" dirty="0">
                <a:solidFill>
                  <a:srgbClr val="C00000"/>
                </a:solidFill>
                <a:latin typeface="Constantia" pitchFamily="18" charset="0"/>
              </a:rPr>
              <a:t>Настоящее и </a:t>
            </a: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прошедшее.</a:t>
            </a:r>
            <a:endParaRPr lang="ru-RU" b="1" dirty="0">
              <a:solidFill>
                <a:srgbClr val="C00000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>
                <a:latin typeface="Constantia" pitchFamily="18" charset="0"/>
              </a:rPr>
              <a:t>Какого времени нет?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Будущего.</a:t>
            </a:r>
            <a:endParaRPr lang="ru-RU" b="1" dirty="0">
              <a:solidFill>
                <a:srgbClr val="C00000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>
                <a:latin typeface="Constantia" pitchFamily="18" charset="0"/>
              </a:rPr>
              <a:t>Каковы непостоянные признаки причастия?</a:t>
            </a:r>
          </a:p>
          <a:p>
            <a:pPr>
              <a:buFont typeface="Arial" pitchFamily="34" charset="0"/>
              <a:buChar char="•"/>
            </a:pPr>
            <a:r>
              <a:rPr lang="ru-RU" b="1" dirty="0">
                <a:solidFill>
                  <a:srgbClr val="C00000"/>
                </a:solidFill>
                <a:latin typeface="Constantia" pitchFamily="18" charset="0"/>
              </a:rPr>
              <a:t>Род, падеж, </a:t>
            </a: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число, у страдательных – полная и краткая форма.</a:t>
            </a:r>
            <a:endParaRPr lang="ru-RU" b="1" dirty="0">
              <a:solidFill>
                <a:srgbClr val="C00000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>
                <a:latin typeface="Constantia" pitchFamily="18" charset="0"/>
              </a:rPr>
              <a:t>Какие признаки глагола есть у причастия?</a:t>
            </a:r>
          </a:p>
          <a:p>
            <a:pPr>
              <a:buFont typeface="Arial" pitchFamily="34" charset="0"/>
              <a:buChar char="•"/>
            </a:pPr>
            <a:r>
              <a:rPr lang="ru-RU" b="1" dirty="0">
                <a:solidFill>
                  <a:srgbClr val="C00000"/>
                </a:solidFill>
                <a:latin typeface="Constantia" pitchFamily="18" charset="0"/>
              </a:rPr>
              <a:t>Вид, время, возвратность, бывает сказуемым, образуется от глаголов, можно заменить сочетанием с </a:t>
            </a: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глаголом.</a:t>
            </a:r>
            <a:endParaRPr lang="ru-RU" b="1" dirty="0">
              <a:solidFill>
                <a:srgbClr val="C00000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>
                <a:latin typeface="Constantia" pitchFamily="18" charset="0"/>
              </a:rPr>
              <a:t>Какие признаки прилагательного есть у причастия?</a:t>
            </a:r>
          </a:p>
          <a:p>
            <a:pPr>
              <a:buFont typeface="Arial" pitchFamily="34" charset="0"/>
              <a:buChar char="•"/>
            </a:pPr>
            <a:r>
              <a:rPr lang="ru-RU" b="1" dirty="0">
                <a:solidFill>
                  <a:srgbClr val="C00000"/>
                </a:solidFill>
                <a:latin typeface="Constantia" pitchFamily="18" charset="0"/>
              </a:rPr>
              <a:t>Род, число, падеж, </a:t>
            </a: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полная и краткая форма, обозначает </a:t>
            </a:r>
            <a:r>
              <a:rPr lang="ru-RU" b="1" dirty="0">
                <a:solidFill>
                  <a:srgbClr val="C00000"/>
                </a:solidFill>
                <a:latin typeface="Constantia" pitchFamily="18" charset="0"/>
              </a:rPr>
              <a:t>временный </a:t>
            </a: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признак, бывает определением.</a:t>
            </a:r>
            <a:endParaRPr lang="ru-RU" b="1" dirty="0">
              <a:solidFill>
                <a:srgbClr val="C00000"/>
              </a:solidFill>
              <a:latin typeface="Constantia" pitchFamily="18" charset="0"/>
            </a:endParaRPr>
          </a:p>
          <a:p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8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Прямая со стрелкой 38"/>
          <p:cNvCxnSpPr/>
          <p:nvPr/>
        </p:nvCxnSpPr>
        <p:spPr>
          <a:xfrm rot="16200000" flipH="1">
            <a:off x="4286250" y="4000500"/>
            <a:ext cx="1500188" cy="9286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3321844" y="4036219"/>
            <a:ext cx="1571625" cy="9286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928926" y="2357430"/>
            <a:ext cx="3429024" cy="128588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/>
              <a:t>Причастие</a:t>
            </a:r>
          </a:p>
        </p:txBody>
      </p:sp>
      <p:pic>
        <p:nvPicPr>
          <p:cNvPr id="6" name="Рисунок 5" descr="бегун.wm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3" y="285750"/>
            <a:ext cx="1679575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плакса.wm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25" y="214313"/>
            <a:ext cx="176371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 стрелкой 8"/>
          <p:cNvCxnSpPr/>
          <p:nvPr/>
        </p:nvCxnSpPr>
        <p:spPr>
          <a:xfrm rot="10800000">
            <a:off x="2571750" y="1071563"/>
            <a:ext cx="2071688" cy="1000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643438" y="1143000"/>
            <a:ext cx="2143125" cy="9286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42938" y="1857375"/>
            <a:ext cx="2143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Constantia" pitchFamily="18" charset="0"/>
              </a:rPr>
              <a:t>Действительные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500813" y="1714500"/>
            <a:ext cx="2071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Constantia" pitchFamily="18" charset="0"/>
              </a:rPr>
              <a:t>Страдательные</a:t>
            </a:r>
          </a:p>
        </p:txBody>
      </p:sp>
      <p:sp>
        <p:nvSpPr>
          <p:cNvPr id="26" name="Прямоугольник с двумя вырезанными соседними углами 25"/>
          <p:cNvSpPr/>
          <p:nvPr/>
        </p:nvSpPr>
        <p:spPr>
          <a:xfrm>
            <a:off x="3929058" y="1285860"/>
            <a:ext cx="1357322" cy="857256"/>
          </a:xfrm>
          <a:prstGeom prst="snip2Same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Наст. </a:t>
            </a:r>
            <a:r>
              <a:rPr lang="ru-RU" b="1" dirty="0" err="1">
                <a:solidFill>
                  <a:schemeClr val="tx1"/>
                </a:solidFill>
              </a:rPr>
              <a:t>вр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7" name="Прямоугольник с двумя вырезанными соседними углами 26"/>
          <p:cNvSpPr/>
          <p:nvPr/>
        </p:nvSpPr>
        <p:spPr>
          <a:xfrm>
            <a:off x="3929058" y="3929066"/>
            <a:ext cx="1357322" cy="857256"/>
          </a:xfrm>
          <a:prstGeom prst="snip2Same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Прош. </a:t>
            </a:r>
            <a:r>
              <a:rPr lang="ru-RU" b="1" dirty="0" err="1">
                <a:solidFill>
                  <a:schemeClr val="tx1"/>
                </a:solidFill>
              </a:rPr>
              <a:t>вр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786063" y="214313"/>
            <a:ext cx="1643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Constantia" pitchFamily="18" charset="0"/>
              </a:rPr>
              <a:t>УЩ-ЮЩ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928938" y="785813"/>
            <a:ext cx="1571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bg1"/>
                </a:solidFill>
                <a:latin typeface="Constantia" pitchFamily="18" charset="0"/>
              </a:rPr>
              <a:t>АЩ-ЯЩ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928813" y="3929063"/>
            <a:ext cx="1571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Constantia" pitchFamily="18" charset="0"/>
              </a:rPr>
              <a:t>Ш</a:t>
            </a:r>
          </a:p>
          <a:p>
            <a:r>
              <a:rPr lang="ru-RU" sz="2400" b="1" dirty="0">
                <a:solidFill>
                  <a:srgbClr val="0070C0"/>
                </a:solidFill>
                <a:latin typeface="Constantia" pitchFamily="18" charset="0"/>
              </a:rPr>
              <a:t>ВШ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000625" y="214313"/>
            <a:ext cx="15001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bg1"/>
                </a:solidFill>
                <a:latin typeface="Constantia" pitchFamily="18" charset="0"/>
              </a:rPr>
              <a:t>ОМ-ЕМ-ИМ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429375" y="3929063"/>
            <a:ext cx="16430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Constantia" pitchFamily="18" charset="0"/>
              </a:rPr>
              <a:t>Н-НН-ЕНН</a:t>
            </a:r>
          </a:p>
          <a:p>
            <a:r>
              <a:rPr lang="ru-RU" sz="2400" b="1" dirty="0">
                <a:solidFill>
                  <a:srgbClr val="0070C0"/>
                </a:solidFill>
                <a:latin typeface="Constantia" pitchFamily="18" charset="0"/>
              </a:rPr>
              <a:t>Т</a:t>
            </a:r>
          </a:p>
          <a:p>
            <a:endParaRPr lang="ru-RU" sz="24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37" name="Волна 36"/>
          <p:cNvSpPr/>
          <p:nvPr/>
        </p:nvSpPr>
        <p:spPr>
          <a:xfrm>
            <a:off x="4786314" y="5429264"/>
            <a:ext cx="2428892" cy="1143008"/>
          </a:xfrm>
          <a:prstGeom prst="wave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Несовершенный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вид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8" name="Волна 37"/>
          <p:cNvSpPr/>
          <p:nvPr/>
        </p:nvSpPr>
        <p:spPr>
          <a:xfrm>
            <a:off x="2428860" y="5357826"/>
            <a:ext cx="2071702" cy="1143008"/>
          </a:xfrm>
          <a:prstGeom prst="wave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Совершенный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вид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285728"/>
            <a:ext cx="4900618" cy="92869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Цифровой диктант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1101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1</a:t>
            </a:r>
            <a:r>
              <a:rPr lang="ru-RU" dirty="0" smtClean="0"/>
              <a:t> - действительное причастие</a:t>
            </a:r>
          </a:p>
          <a:p>
            <a:pPr>
              <a:buFont typeface="Wingdings 2" pitchFamily="18" charset="2"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2</a:t>
            </a:r>
            <a:r>
              <a:rPr lang="ru-RU" dirty="0" smtClean="0"/>
              <a:t> - страдательное причастие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>Умывающийся мальчик, пойманная рыба, разобранный забор, пролиставший книгу, оберегаемая от росы, лечащий врач, согретые костром, увиденные нами.</a:t>
            </a:r>
          </a:p>
          <a:p>
            <a:pPr>
              <a:buFont typeface="Wingdings 2" pitchFamily="18" charset="2"/>
              <a:buNone/>
            </a:pPr>
            <a:endParaRPr lang="ru-RU" dirty="0" smtClean="0"/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Код: 1,2,2,1,2,1,2,2.</a:t>
            </a:r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71802" y="4071942"/>
            <a:ext cx="3000396" cy="107157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Проверь себя</a:t>
            </a:r>
          </a:p>
        </p:txBody>
      </p:sp>
      <p:pic>
        <p:nvPicPr>
          <p:cNvPr id="8199" name="Рисунок 5" descr="1 -ое место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752475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1214422"/>
            <a:ext cx="1020543" cy="114300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8195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Выполните морфологический разбор причастий по вариантам</a:t>
            </a:r>
            <a:endParaRPr lang="ru-RU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219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/>
              <a:t>Над трепещущей осиною легкий месяц заблестел.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2.</a:t>
            </a:r>
            <a:r>
              <a:rPr lang="ru-RU" b="1" dirty="0" smtClean="0"/>
              <a:t> И радуют пестреющие клумбы, и резкий крик вороны в небе черном. </a:t>
            </a:r>
          </a:p>
        </p:txBody>
      </p:sp>
      <p:pic>
        <p:nvPicPr>
          <p:cNvPr id="9220" name="Рисунок 5" descr="пишущий мужик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4000500"/>
            <a:ext cx="216058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5214938" y="5715000"/>
            <a:ext cx="3500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Constantia" pitchFamily="18" charset="0"/>
              </a:rPr>
              <a:t>Проверь себя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219" grpId="0" uiExpand="1" build="p"/>
      <p:bldP spid="9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Морфологический разбор</a:t>
            </a:r>
            <a:endParaRPr lang="ru-RU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857232"/>
          <a:ext cx="8543956" cy="571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1978"/>
                <a:gridCol w="4271978"/>
              </a:tblGrid>
              <a:tr h="59817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вариант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вариант</a:t>
                      </a:r>
                      <a:endParaRPr lang="ru-RU" sz="2400" dirty="0"/>
                    </a:p>
                  </a:txBody>
                  <a:tcPr/>
                </a:tc>
              </a:tr>
              <a:tr h="5116866">
                <a:tc>
                  <a:txBody>
                    <a:bodyPr/>
                    <a:lstStyle/>
                    <a:p>
                      <a:pPr marL="360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400" dirty="0" smtClean="0"/>
                        <a:t>(Над) трепещущей (осиною)-</a:t>
                      </a:r>
                      <a:r>
                        <a:rPr lang="ru-RU" sz="2400" baseline="0" dirty="0" smtClean="0"/>
                        <a:t> 1. </a:t>
                      </a:r>
                      <a:r>
                        <a:rPr lang="ru-RU" sz="2400" dirty="0" smtClean="0"/>
                        <a:t>причастие, (какой?), обозначает признак предмета по действию.</a:t>
                      </a:r>
                    </a:p>
                    <a:p>
                      <a:pPr marL="457200" indent="-457200">
                        <a:buFont typeface="+mj-lt"/>
                        <a:buNone/>
                      </a:pPr>
                      <a:endParaRPr lang="ru-RU" sz="2400" dirty="0" smtClean="0"/>
                    </a:p>
                    <a:p>
                      <a:pPr marL="457200" indent="-457200">
                        <a:buFont typeface="+mj-lt"/>
                        <a:buNone/>
                      </a:pPr>
                      <a:r>
                        <a:rPr lang="ru-RU" sz="2400" dirty="0" smtClean="0"/>
                        <a:t>2. Н.Ф. трепещущий.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2400" dirty="0" smtClean="0"/>
                        <a:t>Пост. пр.: </a:t>
                      </a:r>
                      <a:r>
                        <a:rPr lang="ru-RU" sz="2400" dirty="0" err="1" smtClean="0"/>
                        <a:t>действит</a:t>
                      </a:r>
                      <a:r>
                        <a:rPr lang="ru-RU" sz="2400" dirty="0" smtClean="0"/>
                        <a:t>.,</a:t>
                      </a:r>
                      <a:r>
                        <a:rPr lang="ru-RU" sz="2400" baseline="0" dirty="0" smtClean="0"/>
                        <a:t> несов.вид, наст. </a:t>
                      </a:r>
                      <a:r>
                        <a:rPr lang="ru-RU" sz="2400" baseline="0" dirty="0" err="1" smtClean="0"/>
                        <a:t>вр</a:t>
                      </a:r>
                      <a:r>
                        <a:rPr lang="ru-RU" sz="2400" baseline="0" dirty="0" smtClean="0"/>
                        <a:t>.; </a:t>
                      </a:r>
                      <a:r>
                        <a:rPr lang="ru-RU" sz="2400" baseline="0" dirty="0" err="1" smtClean="0"/>
                        <a:t>непост</a:t>
                      </a:r>
                      <a:r>
                        <a:rPr lang="ru-RU" sz="2400" baseline="0" dirty="0" smtClean="0"/>
                        <a:t>. пр.: в ед. ч., в ж. р., в Т.п.</a:t>
                      </a:r>
                    </a:p>
                    <a:p>
                      <a:pPr marL="342900" lvl="0" indent="-342900">
                        <a:buNone/>
                      </a:pPr>
                      <a:endParaRPr lang="ru-RU" sz="2400" baseline="0" dirty="0" smtClean="0"/>
                    </a:p>
                    <a:p>
                      <a:pPr marL="342900" lvl="0" indent="-342900">
                        <a:buNone/>
                      </a:pPr>
                      <a:r>
                        <a:rPr lang="ru-RU" sz="2400" baseline="0" dirty="0" smtClean="0"/>
                        <a:t>3. Над осиною (какой?) трепещущей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Пестреющие  (клумбы) – 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2400" dirty="0" smtClean="0"/>
                        <a:t>причастие, (какие?), обозначает признак предмета по действию.</a:t>
                      </a:r>
                    </a:p>
                    <a:p>
                      <a:pPr marL="457200" indent="-457200">
                        <a:buFont typeface="+mj-lt"/>
                        <a:buNone/>
                      </a:pPr>
                      <a:endParaRPr lang="ru-RU" sz="2400" dirty="0" smtClean="0"/>
                    </a:p>
                    <a:p>
                      <a:pPr marL="457200" indent="-457200">
                        <a:buFont typeface="+mj-lt"/>
                        <a:buNone/>
                      </a:pPr>
                      <a:r>
                        <a:rPr lang="ru-RU" sz="2400" dirty="0" smtClean="0"/>
                        <a:t>2.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Н.Ф. пестреющий.</a:t>
                      </a:r>
                      <a:r>
                        <a:rPr lang="ru-RU" sz="2400" baseline="0" dirty="0" smtClean="0"/>
                        <a:t> </a:t>
                      </a:r>
                    </a:p>
                    <a:p>
                      <a:pPr marL="457200" indent="-457200">
                        <a:buFont typeface="+mj-lt"/>
                        <a:buNone/>
                      </a:pPr>
                      <a:r>
                        <a:rPr lang="ru-RU" sz="2400" baseline="0" dirty="0" smtClean="0"/>
                        <a:t>П</a:t>
                      </a:r>
                      <a:r>
                        <a:rPr lang="ru-RU" sz="2400" dirty="0" smtClean="0"/>
                        <a:t>ост.</a:t>
                      </a:r>
                      <a:r>
                        <a:rPr lang="ru-RU" sz="2400" baseline="0" dirty="0" smtClean="0"/>
                        <a:t> пр.</a:t>
                      </a:r>
                      <a:r>
                        <a:rPr lang="ru-RU" sz="2400" dirty="0" smtClean="0"/>
                        <a:t>: </a:t>
                      </a:r>
                      <a:r>
                        <a:rPr lang="ru-RU" sz="2400" dirty="0" err="1" smtClean="0"/>
                        <a:t>действит</a:t>
                      </a:r>
                      <a:r>
                        <a:rPr lang="ru-RU" sz="2400" dirty="0" smtClean="0"/>
                        <a:t>.,</a:t>
                      </a:r>
                      <a:r>
                        <a:rPr lang="ru-RU" sz="2400" baseline="0" dirty="0" smtClean="0"/>
                        <a:t> несов.вид</a:t>
                      </a:r>
                      <a:r>
                        <a:rPr lang="ru-RU" sz="2400" dirty="0" smtClean="0"/>
                        <a:t>, наст. </a:t>
                      </a:r>
                      <a:r>
                        <a:rPr lang="ru-RU" sz="2400" dirty="0" err="1" smtClean="0"/>
                        <a:t>вр</a:t>
                      </a:r>
                      <a:r>
                        <a:rPr lang="ru-RU" sz="2400" dirty="0" smtClean="0"/>
                        <a:t>., </a:t>
                      </a:r>
                      <a:r>
                        <a:rPr lang="ru-RU" sz="2400" dirty="0" err="1" smtClean="0"/>
                        <a:t>непост</a:t>
                      </a:r>
                      <a:r>
                        <a:rPr lang="ru-RU" sz="2400" dirty="0" smtClean="0"/>
                        <a:t>. пр.:</a:t>
                      </a:r>
                      <a:r>
                        <a:rPr lang="ru-RU" sz="2400" baseline="0" dirty="0" smtClean="0"/>
                        <a:t> во мн. ч., </a:t>
                      </a:r>
                    </a:p>
                    <a:p>
                      <a:pPr marL="457200" indent="-457200">
                        <a:buFont typeface="+mj-lt"/>
                        <a:buNone/>
                      </a:pPr>
                      <a:r>
                        <a:rPr lang="ru-RU" sz="2400" baseline="0" dirty="0" smtClean="0"/>
                        <a:t>      в И. П.</a:t>
                      </a:r>
                    </a:p>
                    <a:p>
                      <a:pPr marL="342900" lvl="0" indent="-342900">
                        <a:buNone/>
                      </a:pPr>
                      <a:endParaRPr lang="ru-RU" sz="2400" baseline="0" dirty="0" smtClean="0"/>
                    </a:p>
                    <a:p>
                      <a:pPr marL="342900" lvl="0" indent="-342900">
                        <a:buNone/>
                      </a:pPr>
                      <a:r>
                        <a:rPr lang="ru-RU" sz="2400" baseline="0" dirty="0" smtClean="0"/>
                        <a:t>3. Клумбы (какие?) пестреющие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Полилиния 13"/>
          <p:cNvSpPr/>
          <p:nvPr/>
        </p:nvSpPr>
        <p:spPr>
          <a:xfrm>
            <a:off x="714348" y="6215082"/>
            <a:ext cx="1926771" cy="71422"/>
          </a:xfrm>
          <a:custGeom>
            <a:avLst/>
            <a:gdLst>
              <a:gd name="connsiteX0" fmla="*/ 0 w 1926771"/>
              <a:gd name="connsiteY0" fmla="*/ 65315 h 87086"/>
              <a:gd name="connsiteX1" fmla="*/ 108857 w 1926771"/>
              <a:gd name="connsiteY1" fmla="*/ 10886 h 87086"/>
              <a:gd name="connsiteX2" fmla="*/ 152400 w 1926771"/>
              <a:gd name="connsiteY2" fmla="*/ 0 h 87086"/>
              <a:gd name="connsiteX3" fmla="*/ 217714 w 1926771"/>
              <a:gd name="connsiteY3" fmla="*/ 32657 h 87086"/>
              <a:gd name="connsiteX4" fmla="*/ 261257 w 1926771"/>
              <a:gd name="connsiteY4" fmla="*/ 76200 h 87086"/>
              <a:gd name="connsiteX5" fmla="*/ 304800 w 1926771"/>
              <a:gd name="connsiteY5" fmla="*/ 87086 h 87086"/>
              <a:gd name="connsiteX6" fmla="*/ 337457 w 1926771"/>
              <a:gd name="connsiteY6" fmla="*/ 76200 h 87086"/>
              <a:gd name="connsiteX7" fmla="*/ 381000 w 1926771"/>
              <a:gd name="connsiteY7" fmla="*/ 65315 h 87086"/>
              <a:gd name="connsiteX8" fmla="*/ 402771 w 1926771"/>
              <a:gd name="connsiteY8" fmla="*/ 43543 h 87086"/>
              <a:gd name="connsiteX9" fmla="*/ 468085 w 1926771"/>
              <a:gd name="connsiteY9" fmla="*/ 21772 h 87086"/>
              <a:gd name="connsiteX10" fmla="*/ 555171 w 1926771"/>
              <a:gd name="connsiteY10" fmla="*/ 32657 h 87086"/>
              <a:gd name="connsiteX11" fmla="*/ 620485 w 1926771"/>
              <a:gd name="connsiteY11" fmla="*/ 54429 h 87086"/>
              <a:gd name="connsiteX12" fmla="*/ 674914 w 1926771"/>
              <a:gd name="connsiteY12" fmla="*/ 65315 h 87086"/>
              <a:gd name="connsiteX13" fmla="*/ 772885 w 1926771"/>
              <a:gd name="connsiteY13" fmla="*/ 54429 h 87086"/>
              <a:gd name="connsiteX14" fmla="*/ 794657 w 1926771"/>
              <a:gd name="connsiteY14" fmla="*/ 32657 h 87086"/>
              <a:gd name="connsiteX15" fmla="*/ 827314 w 1926771"/>
              <a:gd name="connsiteY15" fmla="*/ 21772 h 87086"/>
              <a:gd name="connsiteX16" fmla="*/ 1012371 w 1926771"/>
              <a:gd name="connsiteY16" fmla="*/ 32657 h 87086"/>
              <a:gd name="connsiteX17" fmla="*/ 1066800 w 1926771"/>
              <a:gd name="connsiteY17" fmla="*/ 65315 h 87086"/>
              <a:gd name="connsiteX18" fmla="*/ 1099457 w 1926771"/>
              <a:gd name="connsiteY18" fmla="*/ 76200 h 87086"/>
              <a:gd name="connsiteX19" fmla="*/ 1197428 w 1926771"/>
              <a:gd name="connsiteY19" fmla="*/ 65315 h 87086"/>
              <a:gd name="connsiteX20" fmla="*/ 1219200 w 1926771"/>
              <a:gd name="connsiteY20" fmla="*/ 43543 h 87086"/>
              <a:gd name="connsiteX21" fmla="*/ 1251857 w 1926771"/>
              <a:gd name="connsiteY21" fmla="*/ 32657 h 87086"/>
              <a:gd name="connsiteX22" fmla="*/ 1284514 w 1926771"/>
              <a:gd name="connsiteY22" fmla="*/ 10886 h 87086"/>
              <a:gd name="connsiteX23" fmla="*/ 1393371 w 1926771"/>
              <a:gd name="connsiteY23" fmla="*/ 21772 h 87086"/>
              <a:gd name="connsiteX24" fmla="*/ 1415143 w 1926771"/>
              <a:gd name="connsiteY24" fmla="*/ 43543 h 87086"/>
              <a:gd name="connsiteX25" fmla="*/ 1491343 w 1926771"/>
              <a:gd name="connsiteY25" fmla="*/ 65315 h 87086"/>
              <a:gd name="connsiteX26" fmla="*/ 1545771 w 1926771"/>
              <a:gd name="connsiteY26" fmla="*/ 54429 h 87086"/>
              <a:gd name="connsiteX27" fmla="*/ 1567543 w 1926771"/>
              <a:gd name="connsiteY27" fmla="*/ 32657 h 87086"/>
              <a:gd name="connsiteX28" fmla="*/ 1719943 w 1926771"/>
              <a:gd name="connsiteY28" fmla="*/ 54429 h 87086"/>
              <a:gd name="connsiteX29" fmla="*/ 1839685 w 1926771"/>
              <a:gd name="connsiteY29" fmla="*/ 65315 h 87086"/>
              <a:gd name="connsiteX30" fmla="*/ 1894114 w 1926771"/>
              <a:gd name="connsiteY30" fmla="*/ 21772 h 87086"/>
              <a:gd name="connsiteX31" fmla="*/ 1926771 w 1926771"/>
              <a:gd name="connsiteY31" fmla="*/ 10886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26771" h="87086">
                <a:moveTo>
                  <a:pt x="0" y="65315"/>
                </a:moveTo>
                <a:cubicBezTo>
                  <a:pt x="38368" y="7760"/>
                  <a:pt x="9078" y="35831"/>
                  <a:pt x="108857" y="10886"/>
                </a:cubicBezTo>
                <a:lnTo>
                  <a:pt x="152400" y="0"/>
                </a:lnTo>
                <a:cubicBezTo>
                  <a:pt x="184007" y="10536"/>
                  <a:pt x="190858" y="9637"/>
                  <a:pt x="217714" y="32657"/>
                </a:cubicBezTo>
                <a:cubicBezTo>
                  <a:pt x="233299" y="46015"/>
                  <a:pt x="241344" y="71222"/>
                  <a:pt x="261257" y="76200"/>
                </a:cubicBezTo>
                <a:lnTo>
                  <a:pt x="304800" y="87086"/>
                </a:lnTo>
                <a:cubicBezTo>
                  <a:pt x="315686" y="83457"/>
                  <a:pt x="326424" y="79352"/>
                  <a:pt x="337457" y="76200"/>
                </a:cubicBezTo>
                <a:cubicBezTo>
                  <a:pt x="351842" y="72090"/>
                  <a:pt x="367619" y="72006"/>
                  <a:pt x="381000" y="65315"/>
                </a:cubicBezTo>
                <a:cubicBezTo>
                  <a:pt x="390180" y="60725"/>
                  <a:pt x="393591" y="48133"/>
                  <a:pt x="402771" y="43543"/>
                </a:cubicBezTo>
                <a:cubicBezTo>
                  <a:pt x="423297" y="33280"/>
                  <a:pt x="468085" y="21772"/>
                  <a:pt x="468085" y="21772"/>
                </a:cubicBezTo>
                <a:cubicBezTo>
                  <a:pt x="497114" y="25400"/>
                  <a:pt x="526566" y="26527"/>
                  <a:pt x="555171" y="32657"/>
                </a:cubicBezTo>
                <a:cubicBezTo>
                  <a:pt x="577611" y="37465"/>
                  <a:pt x="597982" y="49928"/>
                  <a:pt x="620485" y="54429"/>
                </a:cubicBezTo>
                <a:lnTo>
                  <a:pt x="674914" y="65315"/>
                </a:lnTo>
                <a:cubicBezTo>
                  <a:pt x="707571" y="61686"/>
                  <a:pt x="741185" y="63075"/>
                  <a:pt x="772885" y="54429"/>
                </a:cubicBezTo>
                <a:cubicBezTo>
                  <a:pt x="782787" y="51728"/>
                  <a:pt x="785856" y="37937"/>
                  <a:pt x="794657" y="32657"/>
                </a:cubicBezTo>
                <a:cubicBezTo>
                  <a:pt x="804496" y="26754"/>
                  <a:pt x="816428" y="25400"/>
                  <a:pt x="827314" y="21772"/>
                </a:cubicBezTo>
                <a:cubicBezTo>
                  <a:pt x="889000" y="25400"/>
                  <a:pt x="950885" y="26509"/>
                  <a:pt x="1012371" y="32657"/>
                </a:cubicBezTo>
                <a:cubicBezTo>
                  <a:pt x="1061710" y="37591"/>
                  <a:pt x="1030702" y="43656"/>
                  <a:pt x="1066800" y="65315"/>
                </a:cubicBezTo>
                <a:cubicBezTo>
                  <a:pt x="1076639" y="71218"/>
                  <a:pt x="1088571" y="72572"/>
                  <a:pt x="1099457" y="76200"/>
                </a:cubicBezTo>
                <a:cubicBezTo>
                  <a:pt x="1132114" y="72572"/>
                  <a:pt x="1165728" y="73960"/>
                  <a:pt x="1197428" y="65315"/>
                </a:cubicBezTo>
                <a:cubicBezTo>
                  <a:pt x="1207330" y="62615"/>
                  <a:pt x="1210399" y="48824"/>
                  <a:pt x="1219200" y="43543"/>
                </a:cubicBezTo>
                <a:cubicBezTo>
                  <a:pt x="1229039" y="37639"/>
                  <a:pt x="1241594" y="37789"/>
                  <a:pt x="1251857" y="32657"/>
                </a:cubicBezTo>
                <a:cubicBezTo>
                  <a:pt x="1263559" y="26806"/>
                  <a:pt x="1273628" y="18143"/>
                  <a:pt x="1284514" y="10886"/>
                </a:cubicBezTo>
                <a:cubicBezTo>
                  <a:pt x="1320800" y="14515"/>
                  <a:pt x="1357993" y="12928"/>
                  <a:pt x="1393371" y="21772"/>
                </a:cubicBezTo>
                <a:cubicBezTo>
                  <a:pt x="1403328" y="24261"/>
                  <a:pt x="1406342" y="38263"/>
                  <a:pt x="1415143" y="43543"/>
                </a:cubicBezTo>
                <a:cubicBezTo>
                  <a:pt x="1426299" y="50236"/>
                  <a:pt x="1483208" y="63281"/>
                  <a:pt x="1491343" y="65315"/>
                </a:cubicBezTo>
                <a:cubicBezTo>
                  <a:pt x="1509486" y="61686"/>
                  <a:pt x="1528765" y="61717"/>
                  <a:pt x="1545771" y="54429"/>
                </a:cubicBezTo>
                <a:cubicBezTo>
                  <a:pt x="1555205" y="50386"/>
                  <a:pt x="1557331" y="33678"/>
                  <a:pt x="1567543" y="32657"/>
                </a:cubicBezTo>
                <a:cubicBezTo>
                  <a:pt x="1584571" y="30954"/>
                  <a:pt x="1695153" y="50297"/>
                  <a:pt x="1719943" y="54429"/>
                </a:cubicBezTo>
                <a:cubicBezTo>
                  <a:pt x="1802809" y="82051"/>
                  <a:pt x="1762754" y="80700"/>
                  <a:pt x="1839685" y="65315"/>
                </a:cubicBezTo>
                <a:cubicBezTo>
                  <a:pt x="1859936" y="45064"/>
                  <a:pt x="1866649" y="35505"/>
                  <a:pt x="1894114" y="21772"/>
                </a:cubicBezTo>
                <a:cubicBezTo>
                  <a:pt x="1904377" y="16640"/>
                  <a:pt x="1926771" y="10886"/>
                  <a:pt x="1926771" y="1088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5000628" y="6215082"/>
            <a:ext cx="1926771" cy="71422"/>
          </a:xfrm>
          <a:custGeom>
            <a:avLst/>
            <a:gdLst>
              <a:gd name="connsiteX0" fmla="*/ 0 w 1926771"/>
              <a:gd name="connsiteY0" fmla="*/ 65315 h 87086"/>
              <a:gd name="connsiteX1" fmla="*/ 108857 w 1926771"/>
              <a:gd name="connsiteY1" fmla="*/ 10886 h 87086"/>
              <a:gd name="connsiteX2" fmla="*/ 152400 w 1926771"/>
              <a:gd name="connsiteY2" fmla="*/ 0 h 87086"/>
              <a:gd name="connsiteX3" fmla="*/ 217714 w 1926771"/>
              <a:gd name="connsiteY3" fmla="*/ 32657 h 87086"/>
              <a:gd name="connsiteX4" fmla="*/ 261257 w 1926771"/>
              <a:gd name="connsiteY4" fmla="*/ 76200 h 87086"/>
              <a:gd name="connsiteX5" fmla="*/ 304800 w 1926771"/>
              <a:gd name="connsiteY5" fmla="*/ 87086 h 87086"/>
              <a:gd name="connsiteX6" fmla="*/ 337457 w 1926771"/>
              <a:gd name="connsiteY6" fmla="*/ 76200 h 87086"/>
              <a:gd name="connsiteX7" fmla="*/ 381000 w 1926771"/>
              <a:gd name="connsiteY7" fmla="*/ 65315 h 87086"/>
              <a:gd name="connsiteX8" fmla="*/ 402771 w 1926771"/>
              <a:gd name="connsiteY8" fmla="*/ 43543 h 87086"/>
              <a:gd name="connsiteX9" fmla="*/ 468085 w 1926771"/>
              <a:gd name="connsiteY9" fmla="*/ 21772 h 87086"/>
              <a:gd name="connsiteX10" fmla="*/ 555171 w 1926771"/>
              <a:gd name="connsiteY10" fmla="*/ 32657 h 87086"/>
              <a:gd name="connsiteX11" fmla="*/ 620485 w 1926771"/>
              <a:gd name="connsiteY11" fmla="*/ 54429 h 87086"/>
              <a:gd name="connsiteX12" fmla="*/ 674914 w 1926771"/>
              <a:gd name="connsiteY12" fmla="*/ 65315 h 87086"/>
              <a:gd name="connsiteX13" fmla="*/ 772885 w 1926771"/>
              <a:gd name="connsiteY13" fmla="*/ 54429 h 87086"/>
              <a:gd name="connsiteX14" fmla="*/ 794657 w 1926771"/>
              <a:gd name="connsiteY14" fmla="*/ 32657 h 87086"/>
              <a:gd name="connsiteX15" fmla="*/ 827314 w 1926771"/>
              <a:gd name="connsiteY15" fmla="*/ 21772 h 87086"/>
              <a:gd name="connsiteX16" fmla="*/ 1012371 w 1926771"/>
              <a:gd name="connsiteY16" fmla="*/ 32657 h 87086"/>
              <a:gd name="connsiteX17" fmla="*/ 1066800 w 1926771"/>
              <a:gd name="connsiteY17" fmla="*/ 65315 h 87086"/>
              <a:gd name="connsiteX18" fmla="*/ 1099457 w 1926771"/>
              <a:gd name="connsiteY18" fmla="*/ 76200 h 87086"/>
              <a:gd name="connsiteX19" fmla="*/ 1197428 w 1926771"/>
              <a:gd name="connsiteY19" fmla="*/ 65315 h 87086"/>
              <a:gd name="connsiteX20" fmla="*/ 1219200 w 1926771"/>
              <a:gd name="connsiteY20" fmla="*/ 43543 h 87086"/>
              <a:gd name="connsiteX21" fmla="*/ 1251857 w 1926771"/>
              <a:gd name="connsiteY21" fmla="*/ 32657 h 87086"/>
              <a:gd name="connsiteX22" fmla="*/ 1284514 w 1926771"/>
              <a:gd name="connsiteY22" fmla="*/ 10886 h 87086"/>
              <a:gd name="connsiteX23" fmla="*/ 1393371 w 1926771"/>
              <a:gd name="connsiteY23" fmla="*/ 21772 h 87086"/>
              <a:gd name="connsiteX24" fmla="*/ 1415143 w 1926771"/>
              <a:gd name="connsiteY24" fmla="*/ 43543 h 87086"/>
              <a:gd name="connsiteX25" fmla="*/ 1491343 w 1926771"/>
              <a:gd name="connsiteY25" fmla="*/ 65315 h 87086"/>
              <a:gd name="connsiteX26" fmla="*/ 1545771 w 1926771"/>
              <a:gd name="connsiteY26" fmla="*/ 54429 h 87086"/>
              <a:gd name="connsiteX27" fmla="*/ 1567543 w 1926771"/>
              <a:gd name="connsiteY27" fmla="*/ 32657 h 87086"/>
              <a:gd name="connsiteX28" fmla="*/ 1719943 w 1926771"/>
              <a:gd name="connsiteY28" fmla="*/ 54429 h 87086"/>
              <a:gd name="connsiteX29" fmla="*/ 1839685 w 1926771"/>
              <a:gd name="connsiteY29" fmla="*/ 65315 h 87086"/>
              <a:gd name="connsiteX30" fmla="*/ 1894114 w 1926771"/>
              <a:gd name="connsiteY30" fmla="*/ 21772 h 87086"/>
              <a:gd name="connsiteX31" fmla="*/ 1926771 w 1926771"/>
              <a:gd name="connsiteY31" fmla="*/ 10886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26771" h="87086">
                <a:moveTo>
                  <a:pt x="0" y="65315"/>
                </a:moveTo>
                <a:cubicBezTo>
                  <a:pt x="38368" y="7760"/>
                  <a:pt x="9078" y="35831"/>
                  <a:pt x="108857" y="10886"/>
                </a:cubicBezTo>
                <a:lnTo>
                  <a:pt x="152400" y="0"/>
                </a:lnTo>
                <a:cubicBezTo>
                  <a:pt x="184007" y="10536"/>
                  <a:pt x="190858" y="9637"/>
                  <a:pt x="217714" y="32657"/>
                </a:cubicBezTo>
                <a:cubicBezTo>
                  <a:pt x="233299" y="46015"/>
                  <a:pt x="241344" y="71222"/>
                  <a:pt x="261257" y="76200"/>
                </a:cubicBezTo>
                <a:lnTo>
                  <a:pt x="304800" y="87086"/>
                </a:lnTo>
                <a:cubicBezTo>
                  <a:pt x="315686" y="83457"/>
                  <a:pt x="326424" y="79352"/>
                  <a:pt x="337457" y="76200"/>
                </a:cubicBezTo>
                <a:cubicBezTo>
                  <a:pt x="351842" y="72090"/>
                  <a:pt x="367619" y="72006"/>
                  <a:pt x="381000" y="65315"/>
                </a:cubicBezTo>
                <a:cubicBezTo>
                  <a:pt x="390180" y="60725"/>
                  <a:pt x="393591" y="48133"/>
                  <a:pt x="402771" y="43543"/>
                </a:cubicBezTo>
                <a:cubicBezTo>
                  <a:pt x="423297" y="33280"/>
                  <a:pt x="468085" y="21772"/>
                  <a:pt x="468085" y="21772"/>
                </a:cubicBezTo>
                <a:cubicBezTo>
                  <a:pt x="497114" y="25400"/>
                  <a:pt x="526566" y="26527"/>
                  <a:pt x="555171" y="32657"/>
                </a:cubicBezTo>
                <a:cubicBezTo>
                  <a:pt x="577611" y="37465"/>
                  <a:pt x="597982" y="49928"/>
                  <a:pt x="620485" y="54429"/>
                </a:cubicBezTo>
                <a:lnTo>
                  <a:pt x="674914" y="65315"/>
                </a:lnTo>
                <a:cubicBezTo>
                  <a:pt x="707571" y="61686"/>
                  <a:pt x="741185" y="63075"/>
                  <a:pt x="772885" y="54429"/>
                </a:cubicBezTo>
                <a:cubicBezTo>
                  <a:pt x="782787" y="51728"/>
                  <a:pt x="785856" y="37937"/>
                  <a:pt x="794657" y="32657"/>
                </a:cubicBezTo>
                <a:cubicBezTo>
                  <a:pt x="804496" y="26754"/>
                  <a:pt x="816428" y="25400"/>
                  <a:pt x="827314" y="21772"/>
                </a:cubicBezTo>
                <a:cubicBezTo>
                  <a:pt x="889000" y="25400"/>
                  <a:pt x="950885" y="26509"/>
                  <a:pt x="1012371" y="32657"/>
                </a:cubicBezTo>
                <a:cubicBezTo>
                  <a:pt x="1061710" y="37591"/>
                  <a:pt x="1030702" y="43656"/>
                  <a:pt x="1066800" y="65315"/>
                </a:cubicBezTo>
                <a:cubicBezTo>
                  <a:pt x="1076639" y="71218"/>
                  <a:pt x="1088571" y="72572"/>
                  <a:pt x="1099457" y="76200"/>
                </a:cubicBezTo>
                <a:cubicBezTo>
                  <a:pt x="1132114" y="72572"/>
                  <a:pt x="1165728" y="73960"/>
                  <a:pt x="1197428" y="65315"/>
                </a:cubicBezTo>
                <a:cubicBezTo>
                  <a:pt x="1207330" y="62615"/>
                  <a:pt x="1210399" y="48824"/>
                  <a:pt x="1219200" y="43543"/>
                </a:cubicBezTo>
                <a:cubicBezTo>
                  <a:pt x="1229039" y="37639"/>
                  <a:pt x="1241594" y="37789"/>
                  <a:pt x="1251857" y="32657"/>
                </a:cubicBezTo>
                <a:cubicBezTo>
                  <a:pt x="1263559" y="26806"/>
                  <a:pt x="1273628" y="18143"/>
                  <a:pt x="1284514" y="10886"/>
                </a:cubicBezTo>
                <a:cubicBezTo>
                  <a:pt x="1320800" y="14515"/>
                  <a:pt x="1357993" y="12928"/>
                  <a:pt x="1393371" y="21772"/>
                </a:cubicBezTo>
                <a:cubicBezTo>
                  <a:pt x="1403328" y="24261"/>
                  <a:pt x="1406342" y="38263"/>
                  <a:pt x="1415143" y="43543"/>
                </a:cubicBezTo>
                <a:cubicBezTo>
                  <a:pt x="1426299" y="50236"/>
                  <a:pt x="1483208" y="63281"/>
                  <a:pt x="1491343" y="65315"/>
                </a:cubicBezTo>
                <a:cubicBezTo>
                  <a:pt x="1509486" y="61686"/>
                  <a:pt x="1528765" y="61717"/>
                  <a:pt x="1545771" y="54429"/>
                </a:cubicBezTo>
                <a:cubicBezTo>
                  <a:pt x="1555205" y="50386"/>
                  <a:pt x="1557331" y="33678"/>
                  <a:pt x="1567543" y="32657"/>
                </a:cubicBezTo>
                <a:cubicBezTo>
                  <a:pt x="1584571" y="30954"/>
                  <a:pt x="1695153" y="50297"/>
                  <a:pt x="1719943" y="54429"/>
                </a:cubicBezTo>
                <a:cubicBezTo>
                  <a:pt x="1802809" y="82051"/>
                  <a:pt x="1762754" y="80700"/>
                  <a:pt x="1839685" y="65315"/>
                </a:cubicBezTo>
                <a:cubicBezTo>
                  <a:pt x="1859936" y="45064"/>
                  <a:pt x="1866649" y="35505"/>
                  <a:pt x="1894114" y="21772"/>
                </a:cubicBezTo>
                <a:cubicBezTo>
                  <a:pt x="1904377" y="16640"/>
                  <a:pt x="1926771" y="10886"/>
                  <a:pt x="1926771" y="1088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Диктант «Исправь ошибку!»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464347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dirty="0" smtClean="0"/>
              <a:t>Задание: Исправить ошибки в окончаниях причастий.</a:t>
            </a:r>
          </a:p>
          <a:p>
            <a:pPr marL="514350" indent="-514350">
              <a:buNone/>
            </a:pPr>
            <a:r>
              <a:rPr lang="ru-RU" b="1" dirty="0" smtClean="0"/>
              <a:t>1. Он не замечал ни лесов, ни озер, заросшие кувшинками.</a:t>
            </a:r>
          </a:p>
          <a:p>
            <a:pPr marL="514350" indent="-514350">
              <a:buNone/>
            </a:pPr>
            <a:r>
              <a:rPr lang="ru-RU" b="1" dirty="0" smtClean="0"/>
              <a:t>2. Над болотом, поросшей осокой и камышом, кружили птицы.</a:t>
            </a:r>
          </a:p>
          <a:p>
            <a:pPr marL="514350" indent="-514350">
              <a:buNone/>
            </a:pPr>
            <a:r>
              <a:rPr lang="ru-RU" b="1" dirty="0" smtClean="0"/>
              <a:t>3. Грозовая туча, пришедший с запада, закрыла всё небо.</a:t>
            </a:r>
          </a:p>
          <a:p>
            <a:pPr marL="514350" indent="-514350">
              <a:buNone/>
            </a:pPr>
            <a:r>
              <a:rPr lang="ru-RU" b="1" dirty="0" smtClean="0"/>
              <a:t>4. Никто не знал о письмах, хранящиеся на чердаке дома.</a:t>
            </a:r>
          </a:p>
          <a:p>
            <a:pPr marL="514350" indent="-514350">
              <a:buNone/>
            </a:pPr>
            <a:endParaRPr lang="ru-RU" b="1" dirty="0" smtClean="0"/>
          </a:p>
          <a:p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28596" y="1142984"/>
            <a:ext cx="76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Повторим окончания причастий.</a:t>
            </a:r>
            <a:endParaRPr lang="ru-RU" sz="32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267" grpId="0" uiExpand="1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437"/>
          </a:xfrm>
        </p:spPr>
        <p:txBody>
          <a:bodyPr/>
          <a:lstStyle/>
          <a:p>
            <a:pPr marL="514350" indent="-514350">
              <a:buNone/>
            </a:pPr>
            <a:r>
              <a:rPr lang="ru-RU" b="1" dirty="0" smtClean="0"/>
              <a:t>1. Он не замечал ни лесов, ни озер, заросш</a:t>
            </a:r>
            <a:r>
              <a:rPr lang="ru-RU" sz="2800" b="1" i="1" dirty="0" smtClean="0">
                <a:solidFill>
                  <a:srgbClr val="C00000"/>
                </a:solidFill>
              </a:rPr>
              <a:t>их</a:t>
            </a:r>
            <a:r>
              <a:rPr lang="ru-RU" b="1" dirty="0" smtClean="0"/>
              <a:t> кувшинками.</a:t>
            </a:r>
          </a:p>
          <a:p>
            <a:pPr marL="514350" indent="-514350">
              <a:buNone/>
            </a:pPr>
            <a:r>
              <a:rPr lang="ru-RU" b="1" dirty="0" smtClean="0"/>
              <a:t>2. Над болотом, поросш</a:t>
            </a:r>
            <a:r>
              <a:rPr lang="ru-RU" sz="2800" b="1" i="1" dirty="0" smtClean="0">
                <a:solidFill>
                  <a:srgbClr val="C00000"/>
                </a:solidFill>
              </a:rPr>
              <a:t>им</a:t>
            </a:r>
            <a:r>
              <a:rPr lang="ru-RU" b="1" dirty="0" smtClean="0"/>
              <a:t> осокой и камышом, кружили птицы.</a:t>
            </a:r>
          </a:p>
          <a:p>
            <a:pPr marL="514350" indent="-514350">
              <a:buNone/>
            </a:pPr>
            <a:r>
              <a:rPr lang="ru-RU" b="1" dirty="0" smtClean="0"/>
              <a:t>3. Грозовая туча, пришедш</a:t>
            </a:r>
            <a:r>
              <a:rPr lang="ru-RU" sz="2800" b="1" i="1" dirty="0" smtClean="0">
                <a:solidFill>
                  <a:srgbClr val="C00000"/>
                </a:solidFill>
              </a:rPr>
              <a:t>ая</a:t>
            </a:r>
            <a:r>
              <a:rPr lang="ru-RU" b="1" dirty="0" smtClean="0"/>
              <a:t> с запада, закрыла всё небо.</a:t>
            </a:r>
          </a:p>
          <a:p>
            <a:pPr marL="514350" indent="-514350">
              <a:buNone/>
            </a:pPr>
            <a:r>
              <a:rPr lang="ru-RU" b="1" dirty="0" smtClean="0"/>
              <a:t>4. Никто не знал о письмах, хранящ</a:t>
            </a:r>
            <a:r>
              <a:rPr lang="ru-RU" sz="2800" b="1" i="1" dirty="0" smtClean="0">
                <a:solidFill>
                  <a:srgbClr val="C00000"/>
                </a:solidFill>
              </a:rPr>
              <a:t>их</a:t>
            </a:r>
            <a:r>
              <a:rPr lang="ru-RU" b="1" dirty="0" smtClean="0"/>
              <a:t>ся на чердаке дома.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 anchor="t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Проверь.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866</TotalTime>
  <Words>1358</Words>
  <Application>Microsoft Office PowerPoint</Application>
  <PresentationFormat>Экран (4:3)</PresentationFormat>
  <Paragraphs>221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Обобщение по теме «Причастие»</vt:lpstr>
      <vt:lpstr>Презентация PowerPoint</vt:lpstr>
      <vt:lpstr>Кто быстрее? Ответьте на вопросы:</vt:lpstr>
      <vt:lpstr>Презентация PowerPoint</vt:lpstr>
      <vt:lpstr>Цифровой диктант</vt:lpstr>
      <vt:lpstr>Выполните морфологический разбор причастий по вариантам</vt:lpstr>
      <vt:lpstr>Морфологический разбор</vt:lpstr>
      <vt:lpstr>Диктант «Исправь ошибку!»</vt:lpstr>
      <vt:lpstr>Проверь.</vt:lpstr>
      <vt:lpstr>Повторим правила употребления причастных оборотов.</vt:lpstr>
      <vt:lpstr>Проверь.</vt:lpstr>
      <vt:lpstr>Правописание суффиксов причастий или гласных перед ними.</vt:lpstr>
      <vt:lpstr>Вставить пропущенные буквы. От чего зависит написание гласной перед Н-НН в причастиях?</vt:lpstr>
      <vt:lpstr>НЕ с причастиями</vt:lpstr>
      <vt:lpstr>Н-НН в причастиях</vt:lpstr>
      <vt:lpstr>Тест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Зачёт по теме «Причастие»</dc:title>
  <dc:creator>Инна</dc:creator>
  <cp:lastModifiedBy>Гульнара</cp:lastModifiedBy>
  <cp:revision>82</cp:revision>
  <dcterms:created xsi:type="dcterms:W3CDTF">2008-11-18T18:12:21Z</dcterms:created>
  <dcterms:modified xsi:type="dcterms:W3CDTF">2020-05-11T13:16:57Z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571461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